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7"/>
  </p:notesMasterIdLst>
  <p:handoutMasterIdLst>
    <p:handoutMasterId r:id="rId98"/>
  </p:handoutMasterIdLst>
  <p:sldIdLst>
    <p:sldId id="552" r:id="rId2"/>
    <p:sldId id="565" r:id="rId3"/>
    <p:sldId id="566" r:id="rId4"/>
    <p:sldId id="563" r:id="rId5"/>
    <p:sldId id="567" r:id="rId6"/>
    <p:sldId id="568" r:id="rId7"/>
    <p:sldId id="569" r:id="rId8"/>
    <p:sldId id="570" r:id="rId9"/>
    <p:sldId id="571" r:id="rId10"/>
    <p:sldId id="573" r:id="rId11"/>
    <p:sldId id="574" r:id="rId12"/>
    <p:sldId id="575" r:id="rId13"/>
    <p:sldId id="576" r:id="rId14"/>
    <p:sldId id="577" r:id="rId15"/>
    <p:sldId id="551" r:id="rId16"/>
    <p:sldId id="304" r:id="rId17"/>
    <p:sldId id="372" r:id="rId18"/>
    <p:sldId id="375" r:id="rId19"/>
    <p:sldId id="382" r:id="rId20"/>
    <p:sldId id="371" r:id="rId21"/>
    <p:sldId id="536" r:id="rId22"/>
    <p:sldId id="543" r:id="rId23"/>
    <p:sldId id="547" r:id="rId24"/>
    <p:sldId id="343" r:id="rId25"/>
    <p:sldId id="344" r:id="rId26"/>
    <p:sldId id="317" r:id="rId27"/>
    <p:sldId id="318" r:id="rId28"/>
    <p:sldId id="319" r:id="rId29"/>
    <p:sldId id="320" r:id="rId30"/>
    <p:sldId id="329" r:id="rId31"/>
    <p:sldId id="330" r:id="rId32"/>
    <p:sldId id="557" r:id="rId33"/>
    <p:sldId id="558" r:id="rId34"/>
    <p:sldId id="559" r:id="rId35"/>
    <p:sldId id="560" r:id="rId36"/>
    <p:sldId id="561" r:id="rId37"/>
    <p:sldId id="331" r:id="rId38"/>
    <p:sldId id="346" r:id="rId39"/>
    <p:sldId id="562" r:id="rId40"/>
    <p:sldId id="332" r:id="rId41"/>
    <p:sldId id="352" r:id="rId42"/>
    <p:sldId id="354" r:id="rId43"/>
    <p:sldId id="541" r:id="rId44"/>
    <p:sldId id="542" r:id="rId45"/>
    <p:sldId id="378" r:id="rId46"/>
    <p:sldId id="550" r:id="rId47"/>
    <p:sldId id="333" r:id="rId48"/>
    <p:sldId id="334" r:id="rId49"/>
    <p:sldId id="335" r:id="rId50"/>
    <p:sldId id="338" r:id="rId51"/>
    <p:sldId id="584" r:id="rId52"/>
    <p:sldId id="340" r:id="rId53"/>
    <p:sldId id="583" r:id="rId54"/>
    <p:sldId id="539" r:id="rId55"/>
    <p:sldId id="540" r:id="rId56"/>
    <p:sldId id="509" r:id="rId57"/>
    <p:sldId id="510" r:id="rId58"/>
    <p:sldId id="374" r:id="rId59"/>
    <p:sldId id="512" r:id="rId60"/>
    <p:sldId id="513" r:id="rId61"/>
    <p:sldId id="514" r:id="rId62"/>
    <p:sldId id="515" r:id="rId63"/>
    <p:sldId id="516" r:id="rId64"/>
    <p:sldId id="517" r:id="rId65"/>
    <p:sldId id="518" r:id="rId66"/>
    <p:sldId id="519" r:id="rId67"/>
    <p:sldId id="520" r:id="rId68"/>
    <p:sldId id="580" r:id="rId69"/>
    <p:sldId id="522" r:id="rId70"/>
    <p:sldId id="523" r:id="rId71"/>
    <p:sldId id="524" r:id="rId72"/>
    <p:sldId id="525" r:id="rId73"/>
    <p:sldId id="526" r:id="rId74"/>
    <p:sldId id="527" r:id="rId75"/>
    <p:sldId id="528" r:id="rId76"/>
    <p:sldId id="529" r:id="rId77"/>
    <p:sldId id="530" r:id="rId78"/>
    <p:sldId id="531" r:id="rId79"/>
    <p:sldId id="532" r:id="rId80"/>
    <p:sldId id="533" r:id="rId81"/>
    <p:sldId id="534" r:id="rId82"/>
    <p:sldId id="535" r:id="rId83"/>
    <p:sldId id="579" r:id="rId84"/>
    <p:sldId id="381" r:id="rId85"/>
    <p:sldId id="362" r:id="rId86"/>
    <p:sldId id="366" r:id="rId87"/>
    <p:sldId id="538" r:id="rId88"/>
    <p:sldId id="544" r:id="rId89"/>
    <p:sldId id="545" r:id="rId90"/>
    <p:sldId id="546" r:id="rId91"/>
    <p:sldId id="554" r:id="rId92"/>
    <p:sldId id="555" r:id="rId93"/>
    <p:sldId id="548" r:id="rId94"/>
    <p:sldId id="586" r:id="rId95"/>
    <p:sldId id="556" r:id="rId96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400FF"/>
    <a:srgbClr val="1C9BDB"/>
    <a:srgbClr val="139CEB"/>
    <a:srgbClr val="CC6600"/>
    <a:srgbClr val="FF8000"/>
    <a:srgbClr val="3255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7" autoAdjust="0"/>
    <p:restoredTop sz="94590" autoAdjust="0"/>
  </p:normalViewPr>
  <p:slideViewPr>
    <p:cSldViewPr snapToGrid="0" snapToObjects="1">
      <p:cViewPr varScale="1">
        <p:scale>
          <a:sx n="138" d="100"/>
          <a:sy n="138" d="100"/>
        </p:scale>
        <p:origin x="-792" y="-112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viewProps" Target="viewProps.xml"/><Relationship Id="rId102" Type="http://schemas.openxmlformats.org/officeDocument/2006/relationships/theme" Target="theme/theme1.xml"/><Relationship Id="rId10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notesMaster" Target="notesMasters/notesMaster1.xml"/><Relationship Id="rId98" Type="http://schemas.openxmlformats.org/officeDocument/2006/relationships/handoutMaster" Target="handoutMasters/handoutMaster1.xml"/><Relationship Id="rId99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presProps" Target="presProp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ocuments\Cinepapaya\Datos\M&#233;tricas\4.%20M&#233;tricas%20-%20Abri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Documents\Cinepapaya\Datos\M&#233;tricas\4.%20M&#233;tricas%20-%20Abri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2067854694606"/>
          <c:y val="0.0239011820993901"/>
          <c:w val="0.927815405682985"/>
          <c:h val="0.683924421727986"/>
        </c:manualLayout>
      </c:layout>
      <c:lineChart>
        <c:grouping val="standard"/>
        <c:varyColors val="0"/>
        <c:ser>
          <c:idx val="0"/>
          <c:order val="0"/>
          <c:tx>
            <c:strRef>
              <c:f>Data!$A$21</c:f>
              <c:strCache>
                <c:ptCount val="1"/>
                <c:pt idx="0">
                  <c:v>Registered users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00579710144927536"/>
                  <c:y val="0.04678362573099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0347826086956522"/>
                  <c:y val="0.05458089668615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00231884057971014"/>
                  <c:y val="0.03118908382066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.00463768115942029"/>
                  <c:y val="0.05847953216374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0.00695652173913039"/>
                  <c:y val="0.06237816764132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8.50231723944305E-17"/>
                  <c:y val="0.01559454191033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.00231884057971006"/>
                  <c:y val="0.02339181286549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0.00115942028985516"/>
                  <c:y val="0.02729044834307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0.0"/>
                  <c:y val="0.03898635477582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0.00579710144927536"/>
                  <c:y val="0.06237816764132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0.00347826086956513"/>
                  <c:y val="0.07017543859649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-8.50231723944305E-17"/>
                  <c:y val="0.03118908382066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7"/>
              <c:layout>
                <c:manualLayout>
                  <c:x val="0.0034782608695653"/>
                  <c:y val="0.0116959064327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>
                <c:manualLayout>
                  <c:x val="0.00115942028985499"/>
                  <c:y val="0.01559454191033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9"/>
              <c:layout>
                <c:manualLayout>
                  <c:x val="-8.50231723944305E-17"/>
                  <c:y val="0.01949317738791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0"/>
              <c:layout>
                <c:manualLayout>
                  <c:x val="-0.00231884057971014"/>
                  <c:y val="0.02339181286549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1"/>
              <c:layout>
                <c:manualLayout>
                  <c:x val="-0.00115942028985524"/>
                  <c:y val="0.04288499025341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7"/>
              <c:layout>
                <c:manualLayout>
                  <c:x val="-0.00115942028985507"/>
                  <c:y val="-0.015594541910331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Data!$B$3:$AC$3</c:f>
              <c:strCache>
                <c:ptCount val="28"/>
                <c:pt idx="0">
                  <c:v>jan-14</c:v>
                </c:pt>
                <c:pt idx="1">
                  <c:v>feb-14</c:v>
                </c:pt>
                <c:pt idx="2">
                  <c:v>mar-14</c:v>
                </c:pt>
                <c:pt idx="3">
                  <c:v>apr-14</c:v>
                </c:pt>
                <c:pt idx="4">
                  <c:v>may-14</c:v>
                </c:pt>
                <c:pt idx="5">
                  <c:v>jun-14</c:v>
                </c:pt>
                <c:pt idx="6">
                  <c:v>jul-14</c:v>
                </c:pt>
                <c:pt idx="7">
                  <c:v>aug-14</c:v>
                </c:pt>
                <c:pt idx="8">
                  <c:v>sep-14</c:v>
                </c:pt>
                <c:pt idx="9">
                  <c:v>oct-14</c:v>
                </c:pt>
                <c:pt idx="10">
                  <c:v>nov-14</c:v>
                </c:pt>
                <c:pt idx="11">
                  <c:v>dec-14</c:v>
                </c:pt>
                <c:pt idx="12">
                  <c:v>jan-15</c:v>
                </c:pt>
                <c:pt idx="13">
                  <c:v>feb-15</c:v>
                </c:pt>
                <c:pt idx="14">
                  <c:v>mar-15</c:v>
                </c:pt>
                <c:pt idx="15">
                  <c:v>apr-15</c:v>
                </c:pt>
                <c:pt idx="16">
                  <c:v>may-15</c:v>
                </c:pt>
                <c:pt idx="17">
                  <c:v>jun-15</c:v>
                </c:pt>
                <c:pt idx="18">
                  <c:v>jul-15</c:v>
                </c:pt>
                <c:pt idx="19">
                  <c:v>aug-15</c:v>
                </c:pt>
                <c:pt idx="20">
                  <c:v>sep-15</c:v>
                </c:pt>
                <c:pt idx="21">
                  <c:v>oct-15</c:v>
                </c:pt>
                <c:pt idx="22">
                  <c:v>nov-15</c:v>
                </c:pt>
                <c:pt idx="23">
                  <c:v>dec-15</c:v>
                </c:pt>
                <c:pt idx="24">
                  <c:v>jan-16</c:v>
                </c:pt>
                <c:pt idx="25">
                  <c:v>feb-16</c:v>
                </c:pt>
                <c:pt idx="26">
                  <c:v>mar-16</c:v>
                </c:pt>
                <c:pt idx="27">
                  <c:v>abr-16</c:v>
                </c:pt>
              </c:strCache>
            </c:strRef>
          </c:cat>
          <c:val>
            <c:numRef>
              <c:f>Data!$B$21:$AC$21</c:f>
              <c:numCache>
                <c:formatCode>_ * #,##0_ ;_ * \-#,##0_ ;_ * "-"??_ ;_ @_ </c:formatCode>
                <c:ptCount val="28"/>
                <c:pt idx="0">
                  <c:v>118963.0</c:v>
                </c:pt>
                <c:pt idx="1">
                  <c:v>130750.0</c:v>
                </c:pt>
                <c:pt idx="2">
                  <c:v>151411.0</c:v>
                </c:pt>
                <c:pt idx="3">
                  <c:v>170127.0</c:v>
                </c:pt>
                <c:pt idx="4">
                  <c:v>187708.0</c:v>
                </c:pt>
                <c:pt idx="5">
                  <c:v>200642.0</c:v>
                </c:pt>
                <c:pt idx="6">
                  <c:v>218884.0</c:v>
                </c:pt>
                <c:pt idx="7">
                  <c:v>237803.0</c:v>
                </c:pt>
                <c:pt idx="8">
                  <c:v>252917.0</c:v>
                </c:pt>
                <c:pt idx="9">
                  <c:v>269133.0</c:v>
                </c:pt>
                <c:pt idx="10">
                  <c:v>285687.0</c:v>
                </c:pt>
                <c:pt idx="11">
                  <c:v>298969.0</c:v>
                </c:pt>
                <c:pt idx="12">
                  <c:v>319138.0</c:v>
                </c:pt>
                <c:pt idx="13">
                  <c:v>341275.0</c:v>
                </c:pt>
                <c:pt idx="14">
                  <c:v>364893.0</c:v>
                </c:pt>
                <c:pt idx="15">
                  <c:v>395700.0</c:v>
                </c:pt>
                <c:pt idx="16">
                  <c:v>416038.0</c:v>
                </c:pt>
                <c:pt idx="17">
                  <c:v>446109.0</c:v>
                </c:pt>
                <c:pt idx="18">
                  <c:v>478026.0</c:v>
                </c:pt>
                <c:pt idx="19">
                  <c:v>495917.0</c:v>
                </c:pt>
                <c:pt idx="20">
                  <c:v>508285.0</c:v>
                </c:pt>
                <c:pt idx="21">
                  <c:v>524781.0</c:v>
                </c:pt>
                <c:pt idx="22">
                  <c:v>557294.0</c:v>
                </c:pt>
                <c:pt idx="23">
                  <c:v>630082.0</c:v>
                </c:pt>
                <c:pt idx="24">
                  <c:v>697649.0</c:v>
                </c:pt>
                <c:pt idx="25">
                  <c:v>765148.0</c:v>
                </c:pt>
                <c:pt idx="26">
                  <c:v>841687.0</c:v>
                </c:pt>
                <c:pt idx="27">
                  <c:v>911455.0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Data!$A$22</c:f>
              <c:strCache>
                <c:ptCount val="1"/>
                <c:pt idx="0">
                  <c:v>Paying customers</c:v>
                </c:pt>
              </c:strCache>
            </c:strRef>
          </c:tx>
          <c:spPr>
            <a:ln w="28575" cap="rnd">
              <a:solidFill>
                <a:srgbClr val="FF9900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0.0600517236567862"/>
                  <c:y val="-0.0271884952410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0.00347826086956526"/>
                  <c:y val="-0.06237816764132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0.00695652173913043"/>
                  <c:y val="-0.07017543859649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.0"/>
                  <c:y val="0.02339181286549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0.00115942028985499"/>
                  <c:y val="0.02339181286549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0.00231884057971014"/>
                  <c:y val="0.02729044834307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0.00115942028985507"/>
                  <c:y val="0.02729044834307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0.0"/>
                  <c:y val="0.03508771929824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-0.00231884057971023"/>
                  <c:y val="0.01949317738791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-8.50231723944305E-17"/>
                  <c:y val="0.0233918128654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0.0"/>
                  <c:y val="0.0233918128654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>
                <c:manualLayout>
                  <c:x val="0.00115942028985499"/>
                  <c:y val="0.04678362573099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9"/>
              <c:layout>
                <c:manualLayout>
                  <c:x val="-0.00347826086956522"/>
                  <c:y val="0.01559454191033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0"/>
              <c:layout>
                <c:manualLayout>
                  <c:x val="-1.70046344788859E-16"/>
                  <c:y val="0.02339181286549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1"/>
              <c:layout>
                <c:manualLayout>
                  <c:x val="0.00115942028985507"/>
                  <c:y val="0.0233918128654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2"/>
              <c:layout>
                <c:manualLayout>
                  <c:x val="-1.70046344788859E-16"/>
                  <c:y val="0.03118908382066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3"/>
              <c:layout>
                <c:manualLayout>
                  <c:x val="0.0"/>
                  <c:y val="0.0116959064327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0" i="0" u="none" strike="noStrike" kern="12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Data!$B$3:$AC$3</c:f>
              <c:strCache>
                <c:ptCount val="28"/>
                <c:pt idx="0">
                  <c:v>jan-14</c:v>
                </c:pt>
                <c:pt idx="1">
                  <c:v>feb-14</c:v>
                </c:pt>
                <c:pt idx="2">
                  <c:v>mar-14</c:v>
                </c:pt>
                <c:pt idx="3">
                  <c:v>apr-14</c:v>
                </c:pt>
                <c:pt idx="4">
                  <c:v>may-14</c:v>
                </c:pt>
                <c:pt idx="5">
                  <c:v>jun-14</c:v>
                </c:pt>
                <c:pt idx="6">
                  <c:v>jul-14</c:v>
                </c:pt>
                <c:pt idx="7">
                  <c:v>aug-14</c:v>
                </c:pt>
                <c:pt idx="8">
                  <c:v>sep-14</c:v>
                </c:pt>
                <c:pt idx="9">
                  <c:v>oct-14</c:v>
                </c:pt>
                <c:pt idx="10">
                  <c:v>nov-14</c:v>
                </c:pt>
                <c:pt idx="11">
                  <c:v>dec-14</c:v>
                </c:pt>
                <c:pt idx="12">
                  <c:v>jan-15</c:v>
                </c:pt>
                <c:pt idx="13">
                  <c:v>feb-15</c:v>
                </c:pt>
                <c:pt idx="14">
                  <c:v>mar-15</c:v>
                </c:pt>
                <c:pt idx="15">
                  <c:v>apr-15</c:v>
                </c:pt>
                <c:pt idx="16">
                  <c:v>may-15</c:v>
                </c:pt>
                <c:pt idx="17">
                  <c:v>jun-15</c:v>
                </c:pt>
                <c:pt idx="18">
                  <c:v>jul-15</c:v>
                </c:pt>
                <c:pt idx="19">
                  <c:v>aug-15</c:v>
                </c:pt>
                <c:pt idx="20">
                  <c:v>sep-15</c:v>
                </c:pt>
                <c:pt idx="21">
                  <c:v>oct-15</c:v>
                </c:pt>
                <c:pt idx="22">
                  <c:v>nov-15</c:v>
                </c:pt>
                <c:pt idx="23">
                  <c:v>dec-15</c:v>
                </c:pt>
                <c:pt idx="24">
                  <c:v>jan-16</c:v>
                </c:pt>
                <c:pt idx="25">
                  <c:v>feb-16</c:v>
                </c:pt>
                <c:pt idx="26">
                  <c:v>mar-16</c:v>
                </c:pt>
                <c:pt idx="27">
                  <c:v>abr-16</c:v>
                </c:pt>
              </c:strCache>
            </c:strRef>
          </c:cat>
          <c:val>
            <c:numRef>
              <c:f>Data!$B$22:$AC$22</c:f>
              <c:numCache>
                <c:formatCode>General</c:formatCode>
                <c:ptCount val="28"/>
                <c:pt idx="3" formatCode="_ * #,##0_ ;_ * \-#,##0_ ;_ * &quot;-&quot;??_ ;_ @_ ">
                  <c:v>3867.0</c:v>
                </c:pt>
                <c:pt idx="4" formatCode="_ * #,##0_ ;_ * \-#,##0_ ;_ * &quot;-&quot;??_ ;_ @_ ">
                  <c:v>13296.0</c:v>
                </c:pt>
                <c:pt idx="5" formatCode="_ * #,##0_ ;_ * \-#,##0_ ;_ * &quot;-&quot;??_ ;_ @_ ">
                  <c:v>19050.0</c:v>
                </c:pt>
                <c:pt idx="6" formatCode="_ * #,##0_ ;_ * \-#,##0_ ;_ * &quot;-&quot;??_ ;_ @_ ">
                  <c:v>29348.0</c:v>
                </c:pt>
                <c:pt idx="7" formatCode="_ * #,##0_ ;_ * \-#,##0_ ;_ * &quot;-&quot;??_ ;_ @_ ">
                  <c:v>41012.0</c:v>
                </c:pt>
                <c:pt idx="8" formatCode="_ * #,##0_ ;_ * \-#,##0_ ;_ * &quot;-&quot;??_ ;_ @_ ">
                  <c:v>46485.0</c:v>
                </c:pt>
                <c:pt idx="9" formatCode="_ * #,##0_ ;_ * \-#,##0_ ;_ * &quot;-&quot;??_ ;_ @_ ">
                  <c:v>54688.0</c:v>
                </c:pt>
                <c:pt idx="10" formatCode="_ * #,##0_ ;_ * \-#,##0_ ;_ * &quot;-&quot;??_ ;_ @_ ">
                  <c:v>67004.0</c:v>
                </c:pt>
                <c:pt idx="11" formatCode="_ * #,##0_ ;_ * \-#,##0_ ;_ * &quot;-&quot;??_ ;_ @_ ">
                  <c:v>74750.0</c:v>
                </c:pt>
                <c:pt idx="12" formatCode="_ * #,##0_ ;_ * \-#,##0_ ;_ * &quot;-&quot;??_ ;_ @_ ">
                  <c:v>84607.0</c:v>
                </c:pt>
                <c:pt idx="13" formatCode="_ * #,##0_ ;_ * \-#,##0_ ;_ * &quot;-&quot;??_ ;_ @_ ">
                  <c:v>98694.0</c:v>
                </c:pt>
                <c:pt idx="14" formatCode="_ * #,##0_ ;_ * \-#,##0_ ;_ * &quot;-&quot;??_ ;_ @_ ">
                  <c:v>112101.0</c:v>
                </c:pt>
                <c:pt idx="15" formatCode="_ * #,##0_ ;_ * \-#,##0_ ;_ * &quot;-&quot;??_ ;_ @_ ">
                  <c:v>152035.0</c:v>
                </c:pt>
                <c:pt idx="16" formatCode="_ * #,##0_ ;_ * \-#,##0_ ;_ * &quot;-&quot;??_ ;_ @_ ">
                  <c:v>178161.0</c:v>
                </c:pt>
                <c:pt idx="17" formatCode="_ * #,##0_ ;_ * \-#,##0_ ;_ * &quot;-&quot;??_ ;_ @_ ">
                  <c:v>204311.0</c:v>
                </c:pt>
                <c:pt idx="18" formatCode="_ * #,##0_ ;_ * \-#,##0_ ;_ * &quot;-&quot;??_ ;_ @_ ">
                  <c:v>232472.0</c:v>
                </c:pt>
                <c:pt idx="19" formatCode="_ * #,##0_ ;_ * \-#,##0_ ;_ * &quot;-&quot;??_ ;_ @_ ">
                  <c:v>252664.0</c:v>
                </c:pt>
                <c:pt idx="20" formatCode="_ * #,##0_ ;_ * \-#,##0_ ;_ * &quot;-&quot;??_ ;_ @_ ">
                  <c:v>266684.0</c:v>
                </c:pt>
                <c:pt idx="21" formatCode="_ * #,##0_ ;_ * \-#,##0_ ;_ * &quot;-&quot;??_ ;_ @_ ">
                  <c:v>288976.0</c:v>
                </c:pt>
                <c:pt idx="22" formatCode="_ * #,##0_ ;_ * \-#,##0_ ;_ * &quot;-&quot;??_ ;_ @_ ">
                  <c:v>313161.0</c:v>
                </c:pt>
                <c:pt idx="23" formatCode="_ * #,##0_ ;_ * \-#,##0_ ;_ * &quot;-&quot;??_ ;_ @_ ">
                  <c:v>356847.0</c:v>
                </c:pt>
                <c:pt idx="24" formatCode="_ * #,##0_ ;_ * \-#,##0_ ;_ * &quot;-&quot;??_ ;_ @_ ">
                  <c:v>395131.0</c:v>
                </c:pt>
                <c:pt idx="25" formatCode="_ * #,##0_ ;_ * \-#,##0_ ;_ * &quot;-&quot;??_ ;_ @_ ">
                  <c:v>450199.0</c:v>
                </c:pt>
                <c:pt idx="26" formatCode="_ * #,##0_ ;_ * \-#,##0_ ;_ * &quot;-&quot;??_ ;_ @_ ">
                  <c:v>518342.0</c:v>
                </c:pt>
                <c:pt idx="27" formatCode="_ * #,##0_ ;_ * \-#,##0_ ;_ * &quot;-&quot;??_ ;_ @_ ">
                  <c:v>597749.0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3434856"/>
        <c:axId val="2113438632"/>
      </c:lineChart>
      <c:catAx>
        <c:axId val="2113434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2113438632"/>
        <c:crosses val="autoZero"/>
        <c:auto val="1"/>
        <c:lblAlgn val="ctr"/>
        <c:lblOffset val="100"/>
        <c:noMultiLvlLbl val="0"/>
      </c:catAx>
      <c:valAx>
        <c:axId val="2113438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 * #,##0_ ;_ * \-#,##0_ ;_ * &quot;-&quot;??_ ;_ 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2113434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4216579096892"/>
          <c:y val="0.853102791975564"/>
          <c:w val="0.734303552142917"/>
          <c:h val="0.1216607573176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latin typeface="Helvetica" panose="020B0604020202020204" pitchFamily="34" charset="0"/>
          <a:cs typeface="Helvetica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812446878922743"/>
          <c:y val="0.046267087276551"/>
          <c:w val="0.738696793335616"/>
          <c:h val="0.760727953169892"/>
        </c:manualLayout>
      </c:layout>
      <c:lineChart>
        <c:grouping val="standard"/>
        <c:varyColors val="0"/>
        <c:ser>
          <c:idx val="0"/>
          <c:order val="0"/>
          <c:tx>
            <c:strRef>
              <c:f>Data!$A$7</c:f>
              <c:strCache>
                <c:ptCount val="1"/>
                <c:pt idx="0">
                  <c:v>Unique visitors web site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Data!$B$3:$AC$3</c:f>
              <c:strCache>
                <c:ptCount val="28"/>
                <c:pt idx="0">
                  <c:v>jan-14</c:v>
                </c:pt>
                <c:pt idx="1">
                  <c:v>feb-14</c:v>
                </c:pt>
                <c:pt idx="2">
                  <c:v>mar-14</c:v>
                </c:pt>
                <c:pt idx="3">
                  <c:v>apr-14</c:v>
                </c:pt>
                <c:pt idx="4">
                  <c:v>may-14</c:v>
                </c:pt>
                <c:pt idx="5">
                  <c:v>jun-14</c:v>
                </c:pt>
                <c:pt idx="6">
                  <c:v>jul-14</c:v>
                </c:pt>
                <c:pt idx="7">
                  <c:v>aug-14</c:v>
                </c:pt>
                <c:pt idx="8">
                  <c:v>sep-14</c:v>
                </c:pt>
                <c:pt idx="9">
                  <c:v>oct-14</c:v>
                </c:pt>
                <c:pt idx="10">
                  <c:v>nov-14</c:v>
                </c:pt>
                <c:pt idx="11">
                  <c:v>dec-14</c:v>
                </c:pt>
                <c:pt idx="12">
                  <c:v>jan-15</c:v>
                </c:pt>
                <c:pt idx="13">
                  <c:v>feb-15</c:v>
                </c:pt>
                <c:pt idx="14">
                  <c:v>mar-15</c:v>
                </c:pt>
                <c:pt idx="15">
                  <c:v>apr-15</c:v>
                </c:pt>
                <c:pt idx="16">
                  <c:v>may-15</c:v>
                </c:pt>
                <c:pt idx="17">
                  <c:v>jun-15</c:v>
                </c:pt>
                <c:pt idx="18">
                  <c:v>jul-15</c:v>
                </c:pt>
                <c:pt idx="19">
                  <c:v>aug-15</c:v>
                </c:pt>
                <c:pt idx="20">
                  <c:v>sep-15</c:v>
                </c:pt>
                <c:pt idx="21">
                  <c:v>oct-15</c:v>
                </c:pt>
                <c:pt idx="22">
                  <c:v>nov-15</c:v>
                </c:pt>
                <c:pt idx="23">
                  <c:v>dec-15</c:v>
                </c:pt>
                <c:pt idx="24">
                  <c:v>jan-16</c:v>
                </c:pt>
                <c:pt idx="25">
                  <c:v>feb-16</c:v>
                </c:pt>
                <c:pt idx="26">
                  <c:v>mar-16</c:v>
                </c:pt>
                <c:pt idx="27">
                  <c:v>abr-16</c:v>
                </c:pt>
              </c:strCache>
            </c:strRef>
          </c:cat>
          <c:val>
            <c:numRef>
              <c:f>Data!$B$7:$AC$7</c:f>
              <c:numCache>
                <c:formatCode>_ * #,##0_ ;_ * \-#,##0_ ;_ * "-"??_ ;_ @_ </c:formatCode>
                <c:ptCount val="28"/>
                <c:pt idx="0">
                  <c:v>135183.0</c:v>
                </c:pt>
                <c:pt idx="1">
                  <c:v>128311.0</c:v>
                </c:pt>
                <c:pt idx="2">
                  <c:v>155290.0</c:v>
                </c:pt>
                <c:pt idx="3">
                  <c:v>116699.0</c:v>
                </c:pt>
                <c:pt idx="4">
                  <c:v>118330.0</c:v>
                </c:pt>
                <c:pt idx="5">
                  <c:v>110166.0</c:v>
                </c:pt>
                <c:pt idx="6">
                  <c:v>150753.0</c:v>
                </c:pt>
                <c:pt idx="7">
                  <c:v>168080.0</c:v>
                </c:pt>
                <c:pt idx="8">
                  <c:v>171571.0</c:v>
                </c:pt>
                <c:pt idx="9">
                  <c:v>219500.0</c:v>
                </c:pt>
                <c:pt idx="10">
                  <c:v>117075.0</c:v>
                </c:pt>
                <c:pt idx="11">
                  <c:v>192126.0</c:v>
                </c:pt>
                <c:pt idx="12">
                  <c:v>294412.0</c:v>
                </c:pt>
                <c:pt idx="13">
                  <c:v>358100.0</c:v>
                </c:pt>
                <c:pt idx="14">
                  <c:v>491820.0</c:v>
                </c:pt>
                <c:pt idx="15">
                  <c:v>637165.0</c:v>
                </c:pt>
                <c:pt idx="16">
                  <c:v>610844.0</c:v>
                </c:pt>
                <c:pt idx="17">
                  <c:v>751832.0</c:v>
                </c:pt>
                <c:pt idx="18">
                  <c:v>561653.0</c:v>
                </c:pt>
                <c:pt idx="19">
                  <c:v>673871.0</c:v>
                </c:pt>
                <c:pt idx="20">
                  <c:v>854128.0</c:v>
                </c:pt>
                <c:pt idx="21">
                  <c:v>778613.0</c:v>
                </c:pt>
                <c:pt idx="22">
                  <c:v>878943.0</c:v>
                </c:pt>
                <c:pt idx="23">
                  <c:v>1.033408E6</c:v>
                </c:pt>
                <c:pt idx="24">
                  <c:v>1.341163E6</c:v>
                </c:pt>
                <c:pt idx="25">
                  <c:v>1.398691E6</c:v>
                </c:pt>
                <c:pt idx="26">
                  <c:v>1.936393E6</c:v>
                </c:pt>
                <c:pt idx="27">
                  <c:v>2.230851E6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Data!$A$8</c:f>
              <c:strCache>
                <c:ptCount val="1"/>
                <c:pt idx="0">
                  <c:v>Sessions Web</c:v>
                </c:pt>
              </c:strCache>
            </c:strRef>
          </c:tx>
          <c:spPr>
            <a:ln w="28575" cap="rnd">
              <a:solidFill>
                <a:srgbClr val="FF99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0336231884057971"/>
                  <c:y val="-0.03785488958990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7"/>
              <c:layout>
                <c:manualLayout>
                  <c:x val="-0.0371014492753623"/>
                  <c:y val="-0.02944269190325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4"/>
              <c:layout>
                <c:manualLayout>
                  <c:x val="-0.0823188405797102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Data!$B$3:$AC$3</c:f>
              <c:strCache>
                <c:ptCount val="28"/>
                <c:pt idx="0">
                  <c:v>jan-14</c:v>
                </c:pt>
                <c:pt idx="1">
                  <c:v>feb-14</c:v>
                </c:pt>
                <c:pt idx="2">
                  <c:v>mar-14</c:v>
                </c:pt>
                <c:pt idx="3">
                  <c:v>apr-14</c:v>
                </c:pt>
                <c:pt idx="4">
                  <c:v>may-14</c:v>
                </c:pt>
                <c:pt idx="5">
                  <c:v>jun-14</c:v>
                </c:pt>
                <c:pt idx="6">
                  <c:v>jul-14</c:v>
                </c:pt>
                <c:pt idx="7">
                  <c:v>aug-14</c:v>
                </c:pt>
                <c:pt idx="8">
                  <c:v>sep-14</c:v>
                </c:pt>
                <c:pt idx="9">
                  <c:v>oct-14</c:v>
                </c:pt>
                <c:pt idx="10">
                  <c:v>nov-14</c:v>
                </c:pt>
                <c:pt idx="11">
                  <c:v>dec-14</c:v>
                </c:pt>
                <c:pt idx="12">
                  <c:v>jan-15</c:v>
                </c:pt>
                <c:pt idx="13">
                  <c:v>feb-15</c:v>
                </c:pt>
                <c:pt idx="14">
                  <c:v>mar-15</c:v>
                </c:pt>
                <c:pt idx="15">
                  <c:v>apr-15</c:v>
                </c:pt>
                <c:pt idx="16">
                  <c:v>may-15</c:v>
                </c:pt>
                <c:pt idx="17">
                  <c:v>jun-15</c:v>
                </c:pt>
                <c:pt idx="18">
                  <c:v>jul-15</c:v>
                </c:pt>
                <c:pt idx="19">
                  <c:v>aug-15</c:v>
                </c:pt>
                <c:pt idx="20">
                  <c:v>sep-15</c:v>
                </c:pt>
                <c:pt idx="21">
                  <c:v>oct-15</c:v>
                </c:pt>
                <c:pt idx="22">
                  <c:v>nov-15</c:v>
                </c:pt>
                <c:pt idx="23">
                  <c:v>dec-15</c:v>
                </c:pt>
                <c:pt idx="24">
                  <c:v>jan-16</c:v>
                </c:pt>
                <c:pt idx="25">
                  <c:v>feb-16</c:v>
                </c:pt>
                <c:pt idx="26">
                  <c:v>mar-16</c:v>
                </c:pt>
                <c:pt idx="27">
                  <c:v>abr-16</c:v>
                </c:pt>
              </c:strCache>
            </c:strRef>
          </c:cat>
          <c:val>
            <c:numRef>
              <c:f>Data!$B$8:$AC$8</c:f>
              <c:numCache>
                <c:formatCode>_ * #,##0_ ;_ * \-#,##0_ ;_ * "-"??_ ;_ @_ </c:formatCode>
                <c:ptCount val="28"/>
                <c:pt idx="0">
                  <c:v>200183.0</c:v>
                </c:pt>
                <c:pt idx="1">
                  <c:v>191152.0</c:v>
                </c:pt>
                <c:pt idx="2">
                  <c:v>233765.0</c:v>
                </c:pt>
                <c:pt idx="3">
                  <c:v>175965.0</c:v>
                </c:pt>
                <c:pt idx="4">
                  <c:v>183706.0</c:v>
                </c:pt>
                <c:pt idx="5">
                  <c:v>173377.0</c:v>
                </c:pt>
                <c:pt idx="6">
                  <c:v>234916.0</c:v>
                </c:pt>
                <c:pt idx="7">
                  <c:v>265311.0</c:v>
                </c:pt>
                <c:pt idx="8">
                  <c:v>265160.0</c:v>
                </c:pt>
                <c:pt idx="9">
                  <c:v>344844.0</c:v>
                </c:pt>
                <c:pt idx="10">
                  <c:v>335303.0</c:v>
                </c:pt>
                <c:pt idx="11">
                  <c:v>287108.0</c:v>
                </c:pt>
                <c:pt idx="12">
                  <c:v>437010.0</c:v>
                </c:pt>
                <c:pt idx="13">
                  <c:v>534277.0</c:v>
                </c:pt>
                <c:pt idx="14">
                  <c:v>689248.0</c:v>
                </c:pt>
                <c:pt idx="15">
                  <c:v>941832.0</c:v>
                </c:pt>
                <c:pt idx="16">
                  <c:v>869065.0</c:v>
                </c:pt>
                <c:pt idx="17">
                  <c:v>1.053817E6</c:v>
                </c:pt>
                <c:pt idx="18">
                  <c:v>849393.0</c:v>
                </c:pt>
                <c:pt idx="19">
                  <c:v>965140.0</c:v>
                </c:pt>
                <c:pt idx="20">
                  <c:v>1.124942E6</c:v>
                </c:pt>
                <c:pt idx="21">
                  <c:v>1.114551E6</c:v>
                </c:pt>
                <c:pt idx="22">
                  <c:v>1.25135E6</c:v>
                </c:pt>
                <c:pt idx="23">
                  <c:v>1.466997E6</c:v>
                </c:pt>
                <c:pt idx="24">
                  <c:v>1.915412E6</c:v>
                </c:pt>
                <c:pt idx="25">
                  <c:v>2.063105E6</c:v>
                </c:pt>
                <c:pt idx="26">
                  <c:v>2.77403E6</c:v>
                </c:pt>
                <c:pt idx="27">
                  <c:v>3.215546E6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3478952"/>
        <c:axId val="2113482584"/>
      </c:lineChart>
      <c:catAx>
        <c:axId val="2113478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2113482584"/>
        <c:crosses val="autoZero"/>
        <c:auto val="1"/>
        <c:lblAlgn val="ctr"/>
        <c:lblOffset val="100"/>
        <c:noMultiLvlLbl val="0"/>
      </c:catAx>
      <c:valAx>
        <c:axId val="2113482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 * #,##0_ ;_ * \-#,##0_ ;_ * &quot;-&quot;??_ ;_ 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211347895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latin typeface="Helvetica" panose="020B0604020202020204" pitchFamily="34" charset="0"/>
          <a:cs typeface="Helvetica" panose="020B0604020202020204" pitchFamily="34" charset="0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DBCC8-6D8E-7943-BABC-605871AABDBD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20BEF-D7A2-614F-93F4-AF951D577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84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A6488-FB94-CF4F-851E-9D375B8CA942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D0EAC-63A8-CF44-8FD3-A3F5BF43A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16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F64BB0D-ECA8-7B40-BC0C-7638DE084D8D}" type="slidenum">
              <a:rPr lang="es-PE" sz="1200"/>
              <a:pPr eaLnBrk="1" hangingPunct="1"/>
              <a:t>18</a:t>
            </a:fld>
            <a:endParaRPr lang="es-PE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F64BB0D-ECA8-7B40-BC0C-7638DE084D8D}" type="slidenum">
              <a:rPr lang="es-PE" sz="1200"/>
              <a:pPr eaLnBrk="1" hangingPunct="1"/>
              <a:t>20</a:t>
            </a:fld>
            <a:endParaRPr lang="es-PE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4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4403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635723C5-58D1-CF4B-B786-A52F630A612D}" type="slidenum">
              <a:rPr lang="es-PE" sz="1200">
                <a:cs typeface="Arial" charset="0"/>
              </a:rPr>
              <a:pPr/>
              <a:t>45</a:t>
            </a:fld>
            <a:endParaRPr lang="es-PE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AC6D39D-C53C-9945-9DEF-4743FF187317}" type="slidenum">
              <a:rPr lang="es-PE" sz="1200"/>
              <a:pPr eaLnBrk="1" hangingPunct="1"/>
              <a:t>49</a:t>
            </a:fld>
            <a:endParaRPr lang="es-PE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D0EAC-63A8-CF44-8FD3-A3F5BF43ACB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25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9BD91-F718-8044-A5B6-7910F88FC9D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1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64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72D5-0763-4A49-B540-C672C1EB3802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F69C8-F962-2C4A-B7E0-B9E9E73DC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80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72D5-0763-4A49-B540-C672C1EB3802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F69C8-F962-2C4A-B7E0-B9E9E73DC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21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74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74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72D5-0763-4A49-B540-C672C1EB3802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F69C8-F962-2C4A-B7E0-B9E9E73DC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90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72D5-0763-4A49-B540-C672C1EB3802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F69C8-F962-2C4A-B7E0-B9E9E73DC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08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72D5-0763-4A49-B540-C672C1EB3802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F69C8-F962-2C4A-B7E0-B9E9E73DC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17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72D5-0763-4A49-B540-C672C1EB3802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F69C8-F962-2C4A-B7E0-B9E9E73DC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57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72D5-0763-4A49-B540-C672C1EB3802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F69C8-F962-2C4A-B7E0-B9E9E73DC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02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72D5-0763-4A49-B540-C672C1EB3802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F69C8-F962-2C4A-B7E0-B9E9E73DC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93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72D5-0763-4A49-B540-C672C1EB3802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F69C8-F962-2C4A-B7E0-B9E9E73DC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086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72D5-0763-4A49-B540-C672C1EB3802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F69C8-F962-2C4A-B7E0-B9E9E73DC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41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C72D5-0763-4A49-B540-C672C1EB3802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F69C8-F962-2C4A-B7E0-B9E9E73DC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1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8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C72D5-0763-4A49-B540-C672C1EB3802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8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8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69C8-F962-2C4A-B7E0-B9E9E73DC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2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39.png"/><Relationship Id="rId8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3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6" Type="http://schemas.openxmlformats.org/officeDocument/2006/relationships/image" Target="../media/image114.png"/><Relationship Id="rId7" Type="http://schemas.openxmlformats.org/officeDocument/2006/relationships/image" Target="../media/image115.png"/><Relationship Id="rId8" Type="http://schemas.openxmlformats.org/officeDocument/2006/relationships/image" Target="../media/image116.jpeg"/><Relationship Id="rId9" Type="http://schemas.openxmlformats.org/officeDocument/2006/relationships/image" Target="../media/image117.jpeg"/><Relationship Id="rId10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6" Type="http://schemas.openxmlformats.org/officeDocument/2006/relationships/image" Target="../media/image123.png"/><Relationship Id="rId7" Type="http://schemas.openxmlformats.org/officeDocument/2006/relationships/image" Target="../media/image124.png"/><Relationship Id="rId8" Type="http://schemas.openxmlformats.org/officeDocument/2006/relationships/image" Target="../media/image125.jpeg"/><Relationship Id="rId9" Type="http://schemas.openxmlformats.org/officeDocument/2006/relationships/image" Target="../media/image126.png"/><Relationship Id="rId10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4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5.png"/><Relationship Id="rId12" Type="http://schemas.openxmlformats.org/officeDocument/2006/relationships/image" Target="../media/image136.png"/><Relationship Id="rId13" Type="http://schemas.openxmlformats.org/officeDocument/2006/relationships/image" Target="../media/image137.jpeg"/><Relationship Id="rId14" Type="http://schemas.openxmlformats.org/officeDocument/2006/relationships/image" Target="../media/image138.png"/><Relationship Id="rId15" Type="http://schemas.openxmlformats.org/officeDocument/2006/relationships/image" Target="../media/image139.jpeg"/><Relationship Id="rId16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7" Type="http://schemas.openxmlformats.org/officeDocument/2006/relationships/image" Target="../media/image125.jpeg"/><Relationship Id="rId8" Type="http://schemas.openxmlformats.org/officeDocument/2006/relationships/image" Target="../media/image132.png"/><Relationship Id="rId9" Type="http://schemas.openxmlformats.org/officeDocument/2006/relationships/image" Target="../media/image133.png"/><Relationship Id="rId10" Type="http://schemas.openxmlformats.org/officeDocument/2006/relationships/image" Target="../media/image1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5" Type="http://schemas.openxmlformats.org/officeDocument/2006/relationships/image" Target="../media/image144.jpeg"/><Relationship Id="rId6" Type="http://schemas.openxmlformats.org/officeDocument/2006/relationships/image" Target="../media/image145.png"/><Relationship Id="rId7" Type="http://schemas.openxmlformats.org/officeDocument/2006/relationships/image" Target="../media/image146.jpeg"/><Relationship Id="rId8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Relationship Id="rId3" Type="http://schemas.openxmlformats.org/officeDocument/2006/relationships/image" Target="../media/image14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139.jpeg"/><Relationship Id="rId5" Type="http://schemas.openxmlformats.org/officeDocument/2006/relationships/image" Target="../media/image150.png"/><Relationship Id="rId6" Type="http://schemas.openxmlformats.org/officeDocument/2006/relationships/image" Target="../media/image151.png"/><Relationship Id="rId7" Type="http://schemas.openxmlformats.org/officeDocument/2006/relationships/image" Target="../media/image152.png"/><Relationship Id="rId8" Type="http://schemas.openxmlformats.org/officeDocument/2006/relationships/image" Target="../media/image153.png"/><Relationship Id="rId9" Type="http://schemas.openxmlformats.org/officeDocument/2006/relationships/image" Target="../media/image154.png"/><Relationship Id="rId10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4" Type="http://schemas.openxmlformats.org/officeDocument/2006/relationships/image" Target="../media/image161.png"/><Relationship Id="rId5" Type="http://schemas.openxmlformats.org/officeDocument/2006/relationships/image" Target="../media/image146.jpeg"/><Relationship Id="rId6" Type="http://schemas.openxmlformats.org/officeDocument/2006/relationships/image" Target="../media/image162.png"/><Relationship Id="rId7" Type="http://schemas.openxmlformats.org/officeDocument/2006/relationships/image" Target="../media/image163.png"/><Relationship Id="rId8" Type="http://schemas.openxmlformats.org/officeDocument/2006/relationships/image" Target="../media/image164.png"/><Relationship Id="rId9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5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4" Type="http://schemas.openxmlformats.org/officeDocument/2006/relationships/image" Target="../media/image167.png"/><Relationship Id="rId5" Type="http://schemas.openxmlformats.org/officeDocument/2006/relationships/image" Target="../media/image16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5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4" Type="http://schemas.openxmlformats.org/officeDocument/2006/relationships/image" Target="../media/image170.png"/><Relationship Id="rId5" Type="http://schemas.openxmlformats.org/officeDocument/2006/relationships/image" Target="../media/image171.png"/><Relationship Id="rId6" Type="http://schemas.openxmlformats.org/officeDocument/2006/relationships/image" Target="../media/image172.png"/><Relationship Id="rId7" Type="http://schemas.openxmlformats.org/officeDocument/2006/relationships/image" Target="../media/image173.png"/><Relationship Id="rId8" Type="http://schemas.openxmlformats.org/officeDocument/2006/relationships/image" Target="../media/image174.png"/><Relationship Id="rId9" Type="http://schemas.openxmlformats.org/officeDocument/2006/relationships/image" Target="../media/image175.png"/><Relationship Id="rId10" Type="http://schemas.openxmlformats.org/officeDocument/2006/relationships/image" Target="../media/image17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5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5.emf"/><Relationship Id="rId3" Type="http://schemas.openxmlformats.org/officeDocument/2006/relationships/image" Target="../media/image17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4" Type="http://schemas.openxmlformats.org/officeDocument/2006/relationships/image" Target="../media/image17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5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8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5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4" Type="http://schemas.openxmlformats.org/officeDocument/2006/relationships/image" Target="../media/image183.png"/><Relationship Id="rId5" Type="http://schemas.openxmlformats.org/officeDocument/2006/relationships/image" Target="../media/image184.png"/><Relationship Id="rId6" Type="http://schemas.openxmlformats.org/officeDocument/2006/relationships/image" Target="../media/image185.png"/><Relationship Id="rId7" Type="http://schemas.openxmlformats.org/officeDocument/2006/relationships/image" Target="../media/image18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4" Type="http://schemas.openxmlformats.org/officeDocument/2006/relationships/image" Target="../media/image18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5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4" Type="http://schemas.openxmlformats.org/officeDocument/2006/relationships/image" Target="../media/image19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5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4" Type="http://schemas.openxmlformats.org/officeDocument/2006/relationships/image" Target="../media/image19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5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4" Type="http://schemas.openxmlformats.org/officeDocument/2006/relationships/image" Target="../media/image193.png"/><Relationship Id="rId5" Type="http://schemas.openxmlformats.org/officeDocument/2006/relationships/image" Target="../media/image194.png"/><Relationship Id="rId6" Type="http://schemas.openxmlformats.org/officeDocument/2006/relationships/image" Target="../media/image195.png"/><Relationship Id="rId7" Type="http://schemas.openxmlformats.org/officeDocument/2006/relationships/image" Target="../media/image196.png"/><Relationship Id="rId8" Type="http://schemas.openxmlformats.org/officeDocument/2006/relationships/image" Target="../media/image197.png"/><Relationship Id="rId9" Type="http://schemas.openxmlformats.org/officeDocument/2006/relationships/image" Target="../media/image198.png"/><Relationship Id="rId10" Type="http://schemas.openxmlformats.org/officeDocument/2006/relationships/image" Target="../media/image19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5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4" Type="http://schemas.openxmlformats.org/officeDocument/2006/relationships/image" Target="../media/image201.png"/><Relationship Id="rId5" Type="http://schemas.openxmlformats.org/officeDocument/2006/relationships/image" Target="../media/image202.png"/><Relationship Id="rId6" Type="http://schemas.openxmlformats.org/officeDocument/2006/relationships/image" Target="../media/image20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5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4" Type="http://schemas.openxmlformats.org/officeDocument/2006/relationships/image" Target="../media/image20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4" Type="http://schemas.openxmlformats.org/officeDocument/2006/relationships/image" Target="../media/image20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5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4" Type="http://schemas.openxmlformats.org/officeDocument/2006/relationships/image" Target="../media/image209.png"/><Relationship Id="rId5" Type="http://schemas.openxmlformats.org/officeDocument/2006/relationships/image" Target="../media/image210.png"/><Relationship Id="rId6" Type="http://schemas.openxmlformats.org/officeDocument/2006/relationships/image" Target="../media/image2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5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4" Type="http://schemas.openxmlformats.org/officeDocument/2006/relationships/image" Target="../media/image213.png"/><Relationship Id="rId5" Type="http://schemas.openxmlformats.org/officeDocument/2006/relationships/image" Target="../media/image2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5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5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4" Type="http://schemas.openxmlformats.org/officeDocument/2006/relationships/image" Target="../media/image2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5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4" Type="http://schemas.openxmlformats.org/officeDocument/2006/relationships/image" Target="../media/image2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5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4" Type="http://schemas.openxmlformats.org/officeDocument/2006/relationships/image" Target="../media/image2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5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4" Type="http://schemas.openxmlformats.org/officeDocument/2006/relationships/image" Target="../media/image2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5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4" Type="http://schemas.openxmlformats.org/officeDocument/2006/relationships/image" Target="../media/image2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5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4" Type="http://schemas.openxmlformats.org/officeDocument/2006/relationships/image" Target="../media/image2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4" Type="http://schemas.openxmlformats.org/officeDocument/2006/relationships/image" Target="../media/image2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5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4" Type="http://schemas.openxmlformats.org/officeDocument/2006/relationships/image" Target="../media/image2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5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5.emf"/><Relationship Id="rId3" Type="http://schemas.openxmlformats.org/officeDocument/2006/relationships/image" Target="../media/image23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4" Type="http://schemas.openxmlformats.org/officeDocument/2006/relationships/image" Target="../media/image233.png"/><Relationship Id="rId5" Type="http://schemas.openxmlformats.org/officeDocument/2006/relationships/image" Target="../media/image234.png"/><Relationship Id="rId6" Type="http://schemas.openxmlformats.org/officeDocument/2006/relationships/image" Target="../media/image235.png"/><Relationship Id="rId7" Type="http://schemas.openxmlformats.org/officeDocument/2006/relationships/image" Target="../media/image236.png"/><Relationship Id="rId8" Type="http://schemas.openxmlformats.org/officeDocument/2006/relationships/image" Target="../media/image237.png"/><Relationship Id="rId9" Type="http://schemas.openxmlformats.org/officeDocument/2006/relationships/image" Target="../media/image238.png"/><Relationship Id="rId10" Type="http://schemas.openxmlformats.org/officeDocument/2006/relationships/image" Target="../media/image239.png"/><Relationship Id="rId11" Type="http://schemas.openxmlformats.org/officeDocument/2006/relationships/image" Target="../media/image2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5.e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5.emf"/><Relationship Id="rId3" Type="http://schemas.openxmlformats.org/officeDocument/2006/relationships/image" Target="../media/image24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4" Type="http://schemas.openxmlformats.org/officeDocument/2006/relationships/image" Target="../media/image2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5.e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5.em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4" Type="http://schemas.openxmlformats.org/officeDocument/2006/relationships/image" Target="../media/image149.png"/><Relationship Id="rId5" Type="http://schemas.openxmlformats.org/officeDocument/2006/relationships/image" Target="../media/image247.png"/><Relationship Id="rId6" Type="http://schemas.openxmlformats.org/officeDocument/2006/relationships/image" Target="../media/image248.png"/><Relationship Id="rId7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250.png"/><Relationship Id="rId5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1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2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3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4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0892" y="4797115"/>
            <a:ext cx="8372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25577"/>
                </a:solidFill>
                <a:latin typeface="Arial"/>
              </a:rPr>
              <a:t>Gary Urteaga	</a:t>
            </a:r>
          </a:p>
          <a:p>
            <a:pPr algn="ctr"/>
            <a:r>
              <a:rPr lang="en-US" sz="2400" b="1" dirty="0" smtClean="0">
                <a:solidFill>
                  <a:srgbClr val="325577"/>
                </a:solidFill>
                <a:latin typeface="Arial"/>
              </a:rPr>
              <a:t>Twitter: @</a:t>
            </a:r>
            <a:r>
              <a:rPr lang="en-US" sz="2400" b="1" dirty="0" err="1" smtClean="0">
                <a:solidFill>
                  <a:srgbClr val="325577"/>
                </a:solidFill>
                <a:latin typeface="Arial"/>
              </a:rPr>
              <a:t>urteaga</a:t>
            </a:r>
            <a:endParaRPr lang="es-ES_tradnl" sz="2000" dirty="0" smtClean="0">
              <a:solidFill>
                <a:srgbClr val="325577"/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139" y="208362"/>
            <a:ext cx="5262959" cy="26491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549" y="2936879"/>
            <a:ext cx="4685158" cy="121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23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900113" y="-22490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 smtClean="0">
                <a:solidFill>
                  <a:srgbClr val="C00000"/>
                </a:solidFill>
              </a:rPr>
              <a:t>INNOVAR O MORIR</a:t>
            </a:r>
            <a:endParaRPr lang="es-PE" sz="2800" b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563"/>
            <a:ext cx="9144000" cy="505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52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900113" y="-22490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 smtClean="0">
                <a:solidFill>
                  <a:srgbClr val="C00000"/>
                </a:solidFill>
              </a:rPr>
              <a:t>INNOVAR O MORIR</a:t>
            </a:r>
            <a:endParaRPr lang="es-PE" sz="2800" b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450"/>
            <a:ext cx="9144000" cy="514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00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900113" y="-22490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 smtClean="0">
                <a:solidFill>
                  <a:srgbClr val="C00000"/>
                </a:solidFill>
              </a:rPr>
              <a:t>INNOVAR O MORIR</a:t>
            </a:r>
            <a:endParaRPr lang="es-PE" sz="2800" b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652"/>
            <a:ext cx="9144000" cy="499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2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900113" y="-22490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 smtClean="0">
                <a:solidFill>
                  <a:srgbClr val="C00000"/>
                </a:solidFill>
              </a:rPr>
              <a:t>INNOVAR O MORIR</a:t>
            </a:r>
            <a:endParaRPr lang="es-PE" sz="2800" b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3" y="515795"/>
            <a:ext cx="9144000" cy="519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2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900113" y="-22490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 smtClean="0">
                <a:solidFill>
                  <a:srgbClr val="C00000"/>
                </a:solidFill>
              </a:rPr>
              <a:t>INNOVAR O MORIR</a:t>
            </a:r>
            <a:endParaRPr lang="es-PE" sz="2800" b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5318"/>
            <a:ext cx="9144000" cy="5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2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3983" y="4949238"/>
            <a:ext cx="8372920" cy="656796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en-US" sz="1900" b="1" dirty="0">
                <a:solidFill>
                  <a:srgbClr val="325577"/>
                </a:solidFill>
                <a:latin typeface="Arial"/>
              </a:rPr>
              <a:t>Gary Urteaga	</a:t>
            </a:r>
          </a:p>
          <a:p>
            <a:pPr algn="ctr"/>
            <a:r>
              <a:rPr lang="en-US" sz="1900" b="1" dirty="0">
                <a:solidFill>
                  <a:srgbClr val="325577"/>
                </a:solidFill>
                <a:latin typeface="Arial"/>
              </a:rPr>
              <a:t>Twitter: @</a:t>
            </a:r>
            <a:r>
              <a:rPr lang="en-US" sz="1900" b="1" dirty="0" err="1">
                <a:solidFill>
                  <a:srgbClr val="325577"/>
                </a:solidFill>
                <a:latin typeface="Arial"/>
              </a:rPr>
              <a:t>urteaga</a:t>
            </a:r>
            <a:endParaRPr lang="es-ES_tradnl" sz="1600" dirty="0">
              <a:solidFill>
                <a:srgbClr val="325577"/>
              </a:solid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3" y="1221900"/>
            <a:ext cx="3289604" cy="7907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577" y="1042004"/>
            <a:ext cx="2274532" cy="10572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300" y="1022764"/>
            <a:ext cx="3437313" cy="10572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6760" y="2289849"/>
            <a:ext cx="5834240" cy="9477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7595" y="3843738"/>
            <a:ext cx="2804137" cy="3807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6882" y="3588790"/>
            <a:ext cx="2227118" cy="8299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637" y="3502201"/>
            <a:ext cx="1901400" cy="11737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3034" y="3673782"/>
            <a:ext cx="1611464" cy="828942"/>
          </a:xfrm>
          <a:prstGeom prst="rect">
            <a:avLst/>
          </a:prstGeom>
        </p:spPr>
      </p:pic>
      <p:sp>
        <p:nvSpPr>
          <p:cNvPr id="13" name="1 Título"/>
          <p:cNvSpPr txBox="1">
            <a:spLocks/>
          </p:cNvSpPr>
          <p:nvPr/>
        </p:nvSpPr>
        <p:spPr bwMode="auto">
          <a:xfrm>
            <a:off x="-161636" y="-22490"/>
            <a:ext cx="9291349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MX" sz="2800" b="1" dirty="0" smtClean="0">
                <a:solidFill>
                  <a:srgbClr val="C00000"/>
                </a:solidFill>
              </a:rPr>
              <a:t>GARY URTEAGA</a:t>
            </a:r>
          </a:p>
          <a:p>
            <a:pPr algn="ctr" eaLnBrk="1" hangingPunct="1"/>
            <a:r>
              <a:rPr lang="es-MX" b="1" dirty="0" smtClean="0">
                <a:solidFill>
                  <a:srgbClr val="C00000"/>
                </a:solidFill>
              </a:rPr>
              <a:t>Administrador, Economista, Desarrollo de Negocios</a:t>
            </a:r>
            <a:endParaRPr lang="es-PE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111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1 Título"/>
          <p:cNvSpPr txBox="1">
            <a:spLocks/>
          </p:cNvSpPr>
          <p:nvPr/>
        </p:nvSpPr>
        <p:spPr bwMode="auto">
          <a:xfrm>
            <a:off x="900113" y="-15875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endParaRPr lang="en-US" sz="2800" b="1">
              <a:solidFill>
                <a:srgbClr val="C00000"/>
              </a:solidFill>
            </a:endParaRPr>
          </a:p>
        </p:txBody>
      </p:sp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99958"/>
            <a:ext cx="4349750" cy="271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3 CuadroTexto"/>
          <p:cNvSpPr txBox="1">
            <a:spLocks noChangeArrowheads="1"/>
          </p:cNvSpPr>
          <p:nvPr/>
        </p:nvSpPr>
        <p:spPr bwMode="auto">
          <a:xfrm>
            <a:off x="323850" y="4471468"/>
            <a:ext cx="44211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es-ES_tradnl" altLang="ja-JP" sz="1600" dirty="0">
                <a:solidFill>
                  <a:srgbClr val="17375E"/>
                </a:solidFill>
              </a:rPr>
              <a:t>Jack </a:t>
            </a:r>
            <a:r>
              <a:rPr lang="es-ES_tradnl" altLang="ja-JP" sz="1600" dirty="0" err="1">
                <a:solidFill>
                  <a:srgbClr val="17375E"/>
                </a:solidFill>
              </a:rPr>
              <a:t>Ma</a:t>
            </a:r>
            <a:r>
              <a:rPr lang="es-ES_tradnl" altLang="ja-JP" sz="1600" dirty="0">
                <a:solidFill>
                  <a:srgbClr val="17375E"/>
                </a:solidFill>
              </a:rPr>
              <a:t>, fundador de ALIBABA.COM con Gary Urteaga fundador de HOLOSENS, en el APEC SME Summit Singapur </a:t>
            </a:r>
            <a:r>
              <a:rPr lang="es-ES_tradnl" altLang="ja-JP" sz="1600" dirty="0" smtClean="0">
                <a:solidFill>
                  <a:srgbClr val="17375E"/>
                </a:solidFill>
              </a:rPr>
              <a:t>(Nov, 2009</a:t>
            </a:r>
            <a:r>
              <a:rPr lang="es-ES_tradnl" altLang="ja-JP" sz="1600" dirty="0">
                <a:solidFill>
                  <a:srgbClr val="17375E"/>
                </a:solidFill>
              </a:rPr>
              <a:t>)</a:t>
            </a:r>
          </a:p>
        </p:txBody>
      </p:sp>
      <p:sp>
        <p:nvSpPr>
          <p:cNvPr id="16388" name="3 CuadroTexto"/>
          <p:cNvSpPr txBox="1">
            <a:spLocks noChangeArrowheads="1"/>
          </p:cNvSpPr>
          <p:nvPr/>
        </p:nvSpPr>
        <p:spPr bwMode="auto">
          <a:xfrm>
            <a:off x="4956175" y="1677502"/>
            <a:ext cx="4008438" cy="3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altLang="ja-JP" dirty="0">
                <a:solidFill>
                  <a:srgbClr val="17375E"/>
                </a:solidFill>
              </a:rPr>
              <a:t>“</a:t>
            </a:r>
            <a:r>
              <a:rPr lang="es-PE" altLang="ja-JP" dirty="0">
                <a:solidFill>
                  <a:srgbClr val="17375E"/>
                </a:solidFill>
              </a:rPr>
              <a:t>No importa cuan pequeños seamos, no importa que tan dificil sea, siempre hay que mentener los sueños.  </a:t>
            </a:r>
          </a:p>
          <a:p>
            <a:pPr algn="just" eaLnBrk="1" hangingPunct="1"/>
            <a:endParaRPr lang="es-PE" b="1" dirty="0">
              <a:solidFill>
                <a:srgbClr val="17375E"/>
              </a:solidFill>
            </a:endParaRPr>
          </a:p>
          <a:p>
            <a:pPr algn="just" eaLnBrk="1" hangingPunct="1"/>
            <a:r>
              <a:rPr lang="es-PE" b="1" dirty="0">
                <a:solidFill>
                  <a:srgbClr val="17375E"/>
                </a:solidFill>
              </a:rPr>
              <a:t>Un emprendimiento es un gran sueño!</a:t>
            </a:r>
            <a:r>
              <a:rPr lang="ja-JP" altLang="es-PE" b="1" dirty="0">
                <a:solidFill>
                  <a:srgbClr val="17375E"/>
                </a:solidFill>
              </a:rPr>
              <a:t>”</a:t>
            </a:r>
            <a:endParaRPr lang="es-PE" altLang="ja-JP" b="1" dirty="0">
              <a:solidFill>
                <a:srgbClr val="17375E"/>
              </a:solidFill>
            </a:endParaRPr>
          </a:p>
          <a:p>
            <a:pPr algn="just" eaLnBrk="1" hangingPunct="1"/>
            <a:endParaRPr lang="es-PE" sz="2100" dirty="0">
              <a:solidFill>
                <a:srgbClr val="000000"/>
              </a:solidFill>
            </a:endParaRPr>
          </a:p>
          <a:p>
            <a:pPr eaLnBrk="1" hangingPunct="1"/>
            <a:endParaRPr lang="es-PE" sz="18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389" name="3 CuadroTexto"/>
          <p:cNvSpPr txBox="1">
            <a:spLocks noChangeArrowheads="1"/>
          </p:cNvSpPr>
          <p:nvPr/>
        </p:nvSpPr>
        <p:spPr bwMode="auto">
          <a:xfrm>
            <a:off x="4956175" y="972353"/>
            <a:ext cx="4152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PE" altLang="ja-JP" b="1" dirty="0">
                <a:solidFill>
                  <a:srgbClr val="17375E"/>
                </a:solidFill>
                <a:latin typeface="Calibri" charset="0"/>
              </a:rPr>
              <a:t> </a:t>
            </a:r>
            <a:r>
              <a:rPr lang="ja-JP" altLang="es-PE" b="1" dirty="0">
                <a:solidFill>
                  <a:srgbClr val="17375E"/>
                </a:solidFill>
                <a:latin typeface="Calibri" charset="0"/>
              </a:rPr>
              <a:t>“</a:t>
            </a:r>
            <a:r>
              <a:rPr lang="es-PE" altLang="ja-JP" b="1" dirty="0">
                <a:solidFill>
                  <a:srgbClr val="17375E"/>
                </a:solidFill>
                <a:latin typeface="Calibri" charset="0"/>
              </a:rPr>
              <a:t>LO PEQUEÑO ES HERMOSO</a:t>
            </a:r>
            <a:r>
              <a:rPr lang="ja-JP" altLang="es-PE" b="1" dirty="0">
                <a:solidFill>
                  <a:srgbClr val="17375E"/>
                </a:solidFill>
                <a:latin typeface="Calibri" charset="0"/>
              </a:rPr>
              <a:t>”</a:t>
            </a:r>
            <a:endParaRPr lang="es-PE" sz="1800" b="1" dirty="0">
              <a:solidFill>
                <a:srgbClr val="17375E"/>
              </a:solidFill>
              <a:latin typeface="Calibri" charset="0"/>
            </a:endParaRPr>
          </a:p>
        </p:txBody>
      </p:sp>
      <p:pic>
        <p:nvPicPr>
          <p:cNvPr id="1639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2927"/>
            <a:ext cx="4032250" cy="55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1 Título"/>
          <p:cNvSpPr txBox="1">
            <a:spLocks/>
          </p:cNvSpPr>
          <p:nvPr/>
        </p:nvSpPr>
        <p:spPr bwMode="auto">
          <a:xfrm>
            <a:off x="900113" y="-22490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>
                <a:solidFill>
                  <a:srgbClr val="C00000"/>
                </a:solidFill>
              </a:rPr>
              <a:t>Jack Ma y Alibaba Group</a:t>
            </a:r>
            <a:endParaRPr lang="es-PE" sz="2800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85624" y="4321774"/>
            <a:ext cx="332275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altLang="ja-JP" sz="2000" b="1" dirty="0" smtClean="0">
                <a:solidFill>
                  <a:srgbClr val="17375E"/>
                </a:solidFill>
                <a:latin typeface="Arial"/>
                <a:cs typeface="Arial"/>
              </a:rPr>
              <a:t>Alibaba Group (Sep 2014)</a:t>
            </a:r>
          </a:p>
          <a:p>
            <a:pPr algn="ctr"/>
            <a:r>
              <a:rPr lang="es-ES_tradnl" altLang="ja-JP" sz="2000" dirty="0" smtClean="0">
                <a:solidFill>
                  <a:srgbClr val="17375E"/>
                </a:solidFill>
                <a:latin typeface="Arial"/>
                <a:cs typeface="Arial"/>
              </a:rPr>
              <a:t>IPO </a:t>
            </a:r>
            <a:r>
              <a:rPr lang="es-ES_tradnl" altLang="ja-JP" sz="2000" dirty="0">
                <a:solidFill>
                  <a:srgbClr val="17375E"/>
                </a:solidFill>
                <a:latin typeface="Arial"/>
                <a:cs typeface="Arial"/>
              </a:rPr>
              <a:t>= $ 21,800 millones</a:t>
            </a:r>
          </a:p>
          <a:p>
            <a:pPr algn="ctr"/>
            <a:r>
              <a:rPr lang="es-ES_tradnl" altLang="ja-JP" sz="2000" dirty="0">
                <a:solidFill>
                  <a:srgbClr val="17375E"/>
                </a:solidFill>
                <a:latin typeface="Arial"/>
                <a:cs typeface="Arial"/>
              </a:rPr>
              <a:t>Valor = $ 231,400 </a:t>
            </a:r>
            <a:r>
              <a:rPr lang="es-ES_tradnl" altLang="ja-JP" sz="2000" dirty="0" smtClean="0">
                <a:solidFill>
                  <a:srgbClr val="17375E"/>
                </a:solidFill>
                <a:latin typeface="Arial"/>
                <a:cs typeface="Arial"/>
              </a:rPr>
              <a:t>millones</a:t>
            </a:r>
          </a:p>
          <a:p>
            <a:pPr algn="ctr"/>
            <a:endParaRPr lang="es-ES_tradnl" altLang="ja-JP" sz="1400" dirty="0">
              <a:solidFill>
                <a:srgbClr val="17375E"/>
              </a:solidFill>
            </a:endParaRPr>
          </a:p>
          <a:p>
            <a:pPr algn="ctr"/>
            <a:endParaRPr lang="hr-HR" sz="2000" b="1" dirty="0" smtClean="0"/>
          </a:p>
        </p:txBody>
      </p:sp>
      <p:sp>
        <p:nvSpPr>
          <p:cNvPr id="3" name="Rectangle 2"/>
          <p:cNvSpPr/>
          <p:nvPr/>
        </p:nvSpPr>
        <p:spPr>
          <a:xfrm>
            <a:off x="1" y="-7732"/>
            <a:ext cx="184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25577"/>
                </a:solidFill>
                <a:latin typeface="Arial"/>
              </a:rPr>
              <a:t>@</a:t>
            </a:r>
            <a:r>
              <a:rPr lang="en-US" sz="2800" b="1" dirty="0" err="1">
                <a:solidFill>
                  <a:srgbClr val="325577"/>
                </a:solidFill>
                <a:latin typeface="Arial"/>
              </a:rPr>
              <a:t>urteaga</a:t>
            </a:r>
            <a:endParaRPr lang="es-ES_tradnl" sz="2800" dirty="0">
              <a:solidFill>
                <a:srgbClr val="32557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7604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6 CuadroTexto"/>
          <p:cNvSpPr txBox="1">
            <a:spLocks noChangeArrowheads="1"/>
          </p:cNvSpPr>
          <p:nvPr/>
        </p:nvSpPr>
        <p:spPr bwMode="auto">
          <a:xfrm>
            <a:off x="755669" y="4057386"/>
            <a:ext cx="7561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endParaRPr lang="en-US" sz="1800">
              <a:latin typeface="Calibri" charset="0"/>
            </a:endParaRPr>
          </a:p>
        </p:txBody>
      </p:sp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4" y="3008313"/>
            <a:ext cx="6697663" cy="224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76979"/>
            <a:ext cx="3257550" cy="155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897062"/>
            <a:ext cx="2806700" cy="1561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32" y="3877469"/>
            <a:ext cx="1087437" cy="108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44" y="1177405"/>
            <a:ext cx="898525" cy="870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97782"/>
            <a:ext cx="21717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617937"/>
            <a:ext cx="2808288" cy="155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" y="-7732"/>
            <a:ext cx="184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25577"/>
                </a:solidFill>
                <a:latin typeface="Arial"/>
              </a:rPr>
              <a:t>@</a:t>
            </a:r>
            <a:r>
              <a:rPr lang="en-US" sz="2800" b="1" dirty="0" err="1">
                <a:solidFill>
                  <a:srgbClr val="325577"/>
                </a:solidFill>
                <a:latin typeface="Arial"/>
              </a:rPr>
              <a:t>urteaga</a:t>
            </a:r>
            <a:endParaRPr lang="es-ES_tradnl" sz="2800" dirty="0">
              <a:solidFill>
                <a:srgbClr val="325577"/>
              </a:solidFill>
              <a:latin typeface="Arial"/>
            </a:endParaRPr>
          </a:p>
        </p:txBody>
      </p:sp>
      <p:sp>
        <p:nvSpPr>
          <p:cNvPr id="13" name="3 CuadroTexto"/>
          <p:cNvSpPr txBox="1">
            <a:spLocks noChangeArrowheads="1"/>
          </p:cNvSpPr>
          <p:nvPr/>
        </p:nvSpPr>
        <p:spPr bwMode="auto">
          <a:xfrm>
            <a:off x="1403369" y="707761"/>
            <a:ext cx="6264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17375E"/>
                </a:solidFill>
                <a:latin typeface="Calibri" charset="0"/>
              </a:rPr>
              <a:t>VIDEO GAME DEVELOPERS</a:t>
            </a:r>
            <a:endParaRPr lang="es-PE" sz="2800" b="1" dirty="0">
              <a:solidFill>
                <a:srgbClr val="17375E"/>
              </a:solidFill>
              <a:latin typeface="Calibri" charset="0"/>
            </a:endParaRPr>
          </a:p>
        </p:txBody>
      </p:sp>
      <p:sp>
        <p:nvSpPr>
          <p:cNvPr id="15" name="1 Título"/>
          <p:cNvSpPr txBox="1">
            <a:spLocks/>
          </p:cNvSpPr>
          <p:nvPr/>
        </p:nvSpPr>
        <p:spPr bwMode="auto">
          <a:xfrm>
            <a:off x="900113" y="-15875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>
                <a:solidFill>
                  <a:srgbClr val="C00000"/>
                </a:solidFill>
              </a:rPr>
              <a:t>Misión a Silicon Valley </a:t>
            </a:r>
            <a:r>
              <a:rPr lang="es-MX" sz="2800" b="1" dirty="0" smtClean="0">
                <a:solidFill>
                  <a:srgbClr val="C00000"/>
                </a:solidFill>
              </a:rPr>
              <a:t>(Junio, 2011)</a:t>
            </a:r>
            <a:endParaRPr lang="es-PE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120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1 Título"/>
          <p:cNvSpPr txBox="1">
            <a:spLocks/>
          </p:cNvSpPr>
          <p:nvPr/>
        </p:nvSpPr>
        <p:spPr bwMode="auto">
          <a:xfrm>
            <a:off x="900113" y="-15875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>
                <a:solidFill>
                  <a:srgbClr val="C00000"/>
                </a:solidFill>
              </a:rPr>
              <a:t>Misión a Silicon Valley </a:t>
            </a:r>
            <a:r>
              <a:rPr lang="es-MX" sz="2800" b="1" dirty="0" smtClean="0">
                <a:solidFill>
                  <a:srgbClr val="C00000"/>
                </a:solidFill>
              </a:rPr>
              <a:t>(Junio, 2011)</a:t>
            </a:r>
            <a:endParaRPr lang="es-PE" sz="2800" b="1" dirty="0">
              <a:solidFill>
                <a:srgbClr val="C00000"/>
              </a:solidFill>
            </a:endParaRPr>
          </a:p>
        </p:txBody>
      </p:sp>
      <p:sp>
        <p:nvSpPr>
          <p:cNvPr id="24578" name="3 CuadroTexto"/>
          <p:cNvSpPr txBox="1">
            <a:spLocks noChangeArrowheads="1"/>
          </p:cNvSpPr>
          <p:nvPr/>
        </p:nvSpPr>
        <p:spPr bwMode="auto">
          <a:xfrm>
            <a:off x="1403369" y="607369"/>
            <a:ext cx="626427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 smtClean="0">
                <a:solidFill>
                  <a:srgbClr val="17375E"/>
                </a:solidFill>
                <a:latin typeface="Calibri" charset="0"/>
              </a:rPr>
              <a:t>ROVIO – Angry Birds</a:t>
            </a:r>
            <a:endParaRPr lang="es-PE" sz="3200" b="1" dirty="0">
              <a:solidFill>
                <a:srgbClr val="17375E"/>
              </a:solidFill>
              <a:latin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" y="-7732"/>
            <a:ext cx="184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25577"/>
                </a:solidFill>
                <a:latin typeface="Arial"/>
              </a:rPr>
              <a:t>@</a:t>
            </a:r>
            <a:r>
              <a:rPr lang="en-US" sz="2800" b="1" dirty="0" err="1">
                <a:solidFill>
                  <a:srgbClr val="325577"/>
                </a:solidFill>
                <a:latin typeface="Arial"/>
              </a:rPr>
              <a:t>urteaga</a:t>
            </a:r>
            <a:endParaRPr lang="es-ES_tradnl" sz="2800" dirty="0">
              <a:solidFill>
                <a:srgbClr val="325577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631" y="1193379"/>
            <a:ext cx="6649586" cy="414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37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634" y="1681371"/>
            <a:ext cx="5860608" cy="366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3 CuadroTexto"/>
          <p:cNvSpPr txBox="1">
            <a:spLocks noChangeArrowheads="1"/>
          </p:cNvSpPr>
          <p:nvPr/>
        </p:nvSpPr>
        <p:spPr bwMode="auto">
          <a:xfrm>
            <a:off x="1403369" y="607369"/>
            <a:ext cx="62642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 smtClean="0">
                <a:solidFill>
                  <a:srgbClr val="17375E"/>
                </a:solidFill>
                <a:latin typeface="Calibri" charset="0"/>
              </a:rPr>
              <a:t>Dr. Toru Iwatani </a:t>
            </a:r>
          </a:p>
          <a:p>
            <a:pPr algn="ctr" eaLnBrk="1" hangingPunct="1"/>
            <a:r>
              <a:rPr lang="en-US" sz="3200" b="1" dirty="0" err="1" smtClean="0">
                <a:solidFill>
                  <a:srgbClr val="17375E"/>
                </a:solidFill>
                <a:latin typeface="Calibri" charset="0"/>
              </a:rPr>
              <a:t>Creador</a:t>
            </a:r>
            <a:r>
              <a:rPr lang="en-US" sz="3200" b="1" dirty="0" smtClean="0">
                <a:solidFill>
                  <a:srgbClr val="17375E"/>
                </a:solidFill>
                <a:latin typeface="Calibri" charset="0"/>
              </a:rPr>
              <a:t> de </a:t>
            </a:r>
            <a:r>
              <a:rPr lang="en-US" sz="3200" b="1" dirty="0" err="1" smtClean="0">
                <a:solidFill>
                  <a:srgbClr val="17375E"/>
                </a:solidFill>
                <a:latin typeface="Calibri" charset="0"/>
              </a:rPr>
              <a:t>Pacman</a:t>
            </a:r>
            <a:endParaRPr lang="es-PE" sz="3200" b="1" dirty="0">
              <a:solidFill>
                <a:srgbClr val="17375E"/>
              </a:solidFill>
              <a:latin typeface="Calibri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-7732"/>
            <a:ext cx="184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25577"/>
                </a:solidFill>
                <a:latin typeface="Arial"/>
              </a:rPr>
              <a:t>@</a:t>
            </a:r>
            <a:r>
              <a:rPr lang="en-US" sz="2800" b="1" dirty="0" err="1">
                <a:solidFill>
                  <a:srgbClr val="325577"/>
                </a:solidFill>
                <a:latin typeface="Arial"/>
              </a:rPr>
              <a:t>urteaga</a:t>
            </a:r>
            <a:endParaRPr lang="es-ES_tradnl" sz="2800" dirty="0">
              <a:solidFill>
                <a:srgbClr val="325577"/>
              </a:solidFill>
              <a:latin typeface="Arial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900113" y="-15875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>
                <a:solidFill>
                  <a:srgbClr val="C00000"/>
                </a:solidFill>
              </a:rPr>
              <a:t>Misión a Silicon Valley </a:t>
            </a:r>
            <a:r>
              <a:rPr lang="es-MX" sz="2800" b="1" dirty="0" smtClean="0">
                <a:solidFill>
                  <a:srgbClr val="C00000"/>
                </a:solidFill>
              </a:rPr>
              <a:t>(Junio, 2011)</a:t>
            </a:r>
            <a:endParaRPr lang="es-PE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15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900113" y="-22490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 smtClean="0">
                <a:solidFill>
                  <a:srgbClr val="C00000"/>
                </a:solidFill>
              </a:rPr>
              <a:t>INNOVAR O MORIR</a:t>
            </a:r>
            <a:endParaRPr lang="es-PE" sz="2800" b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194" y="593710"/>
            <a:ext cx="2569696" cy="1573939"/>
          </a:xfrm>
          <a:prstGeom prst="rect">
            <a:avLst/>
          </a:prstGeom>
        </p:spPr>
      </p:pic>
      <p:sp>
        <p:nvSpPr>
          <p:cNvPr id="6" name="3 CuadroTexto"/>
          <p:cNvSpPr txBox="1">
            <a:spLocks noChangeArrowheads="1"/>
          </p:cNvSpPr>
          <p:nvPr/>
        </p:nvSpPr>
        <p:spPr bwMode="auto">
          <a:xfrm>
            <a:off x="4" y="2217258"/>
            <a:ext cx="9227093" cy="621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endParaRPr lang="es-PE" altLang="ja-JP" sz="1800" b="1" dirty="0">
              <a:solidFill>
                <a:srgbClr val="17375E"/>
              </a:solidFill>
              <a:latin typeface="Calibri" charset="0"/>
            </a:endParaRPr>
          </a:p>
          <a:p>
            <a:pPr algn="just" eaLnBrk="1" hangingPunct="1"/>
            <a:r>
              <a:rPr lang="es-PE" altLang="ja-JP" sz="2000" b="1" dirty="0" smtClean="0">
                <a:solidFill>
                  <a:srgbClr val="17375E"/>
                </a:solidFill>
                <a:latin typeface="Calibri" charset="0"/>
              </a:rPr>
              <a:t>1985: David Cook funda Blockbuster y abre su primera tienda en Dallas, Texas</a:t>
            </a:r>
          </a:p>
          <a:p>
            <a:pPr algn="just" eaLnBrk="1" hangingPunct="1"/>
            <a:r>
              <a:rPr lang="es-PE" altLang="ja-JP" sz="2000" b="1" dirty="0" smtClean="0">
                <a:solidFill>
                  <a:srgbClr val="17375E"/>
                </a:solidFill>
                <a:latin typeface="Calibri" charset="0"/>
              </a:rPr>
              <a:t>1987: Blockbuster es comprada por inversionistas por USD 18.5 millones</a:t>
            </a:r>
          </a:p>
          <a:p>
            <a:pPr algn="just" eaLnBrk="1" hangingPunct="1"/>
            <a:r>
              <a:rPr lang="es-PE" altLang="ja-JP" sz="2000" b="1" dirty="0" smtClean="0">
                <a:solidFill>
                  <a:srgbClr val="17375E"/>
                </a:solidFill>
                <a:latin typeface="Calibri" charset="0"/>
              </a:rPr>
              <a:t>1992: 2,800 tiendas de alquiler de video </a:t>
            </a:r>
          </a:p>
          <a:p>
            <a:pPr algn="just" eaLnBrk="1" hangingPunct="1"/>
            <a:r>
              <a:rPr lang="es-PE" altLang="ja-JP" sz="2000" b="1" dirty="0" smtClean="0">
                <a:solidFill>
                  <a:srgbClr val="17375E"/>
                </a:solidFill>
                <a:latin typeface="Calibri" charset="0"/>
              </a:rPr>
              <a:t>1994: Viacom compra Blockbuster por USD USD 8,400 millones</a:t>
            </a:r>
          </a:p>
          <a:p>
            <a:pPr algn="just" eaLnBrk="1" hangingPunct="1"/>
            <a:r>
              <a:rPr lang="es-PE" altLang="ja-JP" sz="2000" b="1" dirty="0" smtClean="0">
                <a:solidFill>
                  <a:srgbClr val="17375E"/>
                </a:solidFill>
                <a:latin typeface="Calibri" charset="0"/>
              </a:rPr>
              <a:t>1998: Ingresos anuales de blockbuster crecen 17% alanzando USD 3,900 millones</a:t>
            </a:r>
          </a:p>
          <a:p>
            <a:pPr algn="just" eaLnBrk="1" hangingPunct="1"/>
            <a:r>
              <a:rPr lang="es-PE" altLang="ja-JP" sz="2000" b="1" dirty="0" smtClean="0">
                <a:solidFill>
                  <a:srgbClr val="17375E"/>
                </a:solidFill>
                <a:latin typeface="Calibri" charset="0"/>
              </a:rPr>
              <a:t>1999: 6,500 tiendas de alquiler de video. </a:t>
            </a:r>
          </a:p>
          <a:p>
            <a:pPr algn="just" eaLnBrk="1" hangingPunct="1"/>
            <a:r>
              <a:rPr lang="es-PE" altLang="ja-JP" sz="2000" b="1" dirty="0" smtClean="0">
                <a:solidFill>
                  <a:srgbClr val="17375E"/>
                </a:solidFill>
                <a:latin typeface="Calibri" charset="0"/>
              </a:rPr>
              <a:t>2000:  USD 5,000 millones en ingresos</a:t>
            </a:r>
          </a:p>
          <a:p>
            <a:pPr algn="just" eaLnBrk="1" hangingPunct="1"/>
            <a:r>
              <a:rPr lang="es-PE" altLang="ja-JP" sz="2000" b="1" dirty="0" smtClean="0">
                <a:solidFill>
                  <a:srgbClr val="17375E"/>
                </a:solidFill>
                <a:latin typeface="Calibri" charset="0"/>
              </a:rPr>
              <a:t>2000: 16% de los ingresos por “moras en devolucion” (USD 800 millones)</a:t>
            </a:r>
          </a:p>
          <a:p>
            <a:pPr algn="just" eaLnBrk="1" hangingPunct="1"/>
            <a:r>
              <a:rPr lang="es-PE" altLang="ja-JP" sz="2000" b="1" dirty="0" smtClean="0">
                <a:solidFill>
                  <a:srgbClr val="17375E"/>
                </a:solidFill>
                <a:latin typeface="Calibri" charset="0"/>
              </a:rPr>
              <a:t>2004: 9,000 tiendas en todo el mundo</a:t>
            </a:r>
          </a:p>
          <a:p>
            <a:pPr algn="just" eaLnBrk="1" hangingPunct="1"/>
            <a:r>
              <a:rPr lang="es-PE" altLang="ja-JP" sz="2000" b="1" dirty="0" smtClean="0">
                <a:solidFill>
                  <a:srgbClr val="17375E"/>
                </a:solidFill>
                <a:latin typeface="Calibri" charset="0"/>
              </a:rPr>
              <a:t>2004: Ventas de 6,000 millones de dolares</a:t>
            </a:r>
          </a:p>
          <a:p>
            <a:pPr algn="just" eaLnBrk="1" hangingPunct="1"/>
            <a:endParaRPr lang="es-PE" altLang="ja-JP" sz="2000" b="1" dirty="0" smtClean="0">
              <a:solidFill>
                <a:srgbClr val="17375E"/>
              </a:solidFill>
              <a:latin typeface="Calibri" charset="0"/>
            </a:endParaRPr>
          </a:p>
          <a:p>
            <a:pPr algn="just" eaLnBrk="1" hangingPunct="1"/>
            <a:endParaRPr lang="es-PE" altLang="ja-JP" sz="2000" b="1" dirty="0" smtClean="0">
              <a:solidFill>
                <a:srgbClr val="17375E"/>
              </a:solidFill>
              <a:latin typeface="Calibri" charset="0"/>
            </a:endParaRPr>
          </a:p>
          <a:p>
            <a:pPr algn="just" eaLnBrk="1" hangingPunct="1"/>
            <a:endParaRPr lang="es-PE" altLang="ja-JP" sz="2000" b="1" dirty="0" smtClean="0">
              <a:solidFill>
                <a:srgbClr val="17375E"/>
              </a:solidFill>
              <a:latin typeface="Calibri" charset="0"/>
            </a:endParaRPr>
          </a:p>
          <a:p>
            <a:pPr algn="just" eaLnBrk="1" hangingPunct="1"/>
            <a:endParaRPr lang="es-PE" altLang="ja-JP" sz="2000" b="1" dirty="0" smtClean="0">
              <a:solidFill>
                <a:srgbClr val="17375E"/>
              </a:solidFill>
              <a:latin typeface="Calibri" charset="0"/>
            </a:endParaRPr>
          </a:p>
          <a:p>
            <a:pPr algn="just" eaLnBrk="1" hangingPunct="1"/>
            <a:endParaRPr lang="es-PE" altLang="ja-JP" sz="2000" b="1" dirty="0" smtClean="0">
              <a:solidFill>
                <a:srgbClr val="17375E"/>
              </a:solidFill>
              <a:latin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1" y="204610"/>
            <a:ext cx="4901275" cy="216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97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1 Título"/>
          <p:cNvSpPr txBox="1">
            <a:spLocks/>
          </p:cNvSpPr>
          <p:nvPr/>
        </p:nvSpPr>
        <p:spPr bwMode="auto">
          <a:xfrm>
            <a:off x="900113" y="-15875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>
                <a:solidFill>
                  <a:srgbClr val="C00000"/>
                </a:solidFill>
              </a:rPr>
              <a:t>Misión a Silicon Valley </a:t>
            </a:r>
            <a:r>
              <a:rPr lang="es-MX" sz="2800" b="1" dirty="0" smtClean="0">
                <a:solidFill>
                  <a:srgbClr val="C00000"/>
                </a:solidFill>
              </a:rPr>
              <a:t>(Junio, 2011)</a:t>
            </a:r>
            <a:endParaRPr lang="es-PE" sz="2800" b="1" dirty="0">
              <a:solidFill>
                <a:srgbClr val="C00000"/>
              </a:solidFill>
            </a:endParaRPr>
          </a:p>
        </p:txBody>
      </p:sp>
      <p:sp>
        <p:nvSpPr>
          <p:cNvPr id="24578" name="3 CuadroTexto"/>
          <p:cNvSpPr txBox="1">
            <a:spLocks noChangeArrowheads="1"/>
          </p:cNvSpPr>
          <p:nvPr/>
        </p:nvSpPr>
        <p:spPr bwMode="auto">
          <a:xfrm>
            <a:off x="1403369" y="663661"/>
            <a:ext cx="626427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 smtClean="0">
                <a:solidFill>
                  <a:srgbClr val="17375E"/>
                </a:solidFill>
                <a:latin typeface="Calibri" charset="0"/>
              </a:rPr>
              <a:t>Singularity University</a:t>
            </a:r>
            <a:endParaRPr lang="es-PE" sz="3200" b="1" dirty="0">
              <a:solidFill>
                <a:srgbClr val="17375E"/>
              </a:solidFill>
              <a:latin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" y="-7732"/>
            <a:ext cx="184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25577"/>
                </a:solidFill>
                <a:latin typeface="Arial"/>
              </a:rPr>
              <a:t>@</a:t>
            </a:r>
            <a:r>
              <a:rPr lang="en-US" sz="2800" b="1" dirty="0" err="1">
                <a:solidFill>
                  <a:srgbClr val="325577"/>
                </a:solidFill>
                <a:latin typeface="Arial"/>
              </a:rPr>
              <a:t>urteaga</a:t>
            </a:r>
            <a:endParaRPr lang="es-ES_tradnl" sz="2800" dirty="0">
              <a:solidFill>
                <a:srgbClr val="325577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900" y="1319789"/>
            <a:ext cx="3989007" cy="4273936"/>
          </a:xfrm>
          <a:prstGeom prst="rect">
            <a:avLst/>
          </a:prstGeom>
        </p:spPr>
      </p:pic>
      <p:pic>
        <p:nvPicPr>
          <p:cNvPr id="6" name="Picture 6" descr="http://t3.gstatic.com/images?q=tbn:ANd9GcT4RlsTQpfxrfmcrAApBL4_S3cgu5nRBjlrffjv079PkcsjFZ6Et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60" y="1552664"/>
            <a:ext cx="3301727" cy="134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11" y="3149484"/>
            <a:ext cx="3932085" cy="196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92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1 Título"/>
          <p:cNvSpPr txBox="1">
            <a:spLocks/>
          </p:cNvSpPr>
          <p:nvPr/>
        </p:nvSpPr>
        <p:spPr bwMode="auto">
          <a:xfrm>
            <a:off x="900113" y="-15875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endParaRPr lang="en-US" sz="2800" b="1">
              <a:solidFill>
                <a:srgbClr val="C00000"/>
              </a:solidFill>
            </a:endParaRPr>
          </a:p>
        </p:txBody>
      </p:sp>
      <p:sp>
        <p:nvSpPr>
          <p:cNvPr id="16391" name="1 Título"/>
          <p:cNvSpPr txBox="1">
            <a:spLocks/>
          </p:cNvSpPr>
          <p:nvPr/>
        </p:nvSpPr>
        <p:spPr bwMode="auto">
          <a:xfrm>
            <a:off x="900113" y="-22490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 smtClean="0">
                <a:solidFill>
                  <a:srgbClr val="C00000"/>
                </a:solidFill>
              </a:rPr>
              <a:t>Empresabio.com</a:t>
            </a:r>
            <a:endParaRPr lang="es-PE" sz="2800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-7732"/>
            <a:ext cx="184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25577"/>
                </a:solidFill>
                <a:latin typeface="Arial"/>
              </a:rPr>
              <a:t>@</a:t>
            </a:r>
            <a:r>
              <a:rPr lang="en-US" sz="2800" b="1" dirty="0" err="1">
                <a:solidFill>
                  <a:srgbClr val="325577"/>
                </a:solidFill>
                <a:latin typeface="Arial"/>
              </a:rPr>
              <a:t>urteaga</a:t>
            </a:r>
            <a:endParaRPr lang="es-ES_tradnl" sz="2800" dirty="0">
              <a:solidFill>
                <a:srgbClr val="325577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308" y="2252042"/>
            <a:ext cx="4378987" cy="8326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1572" y="491414"/>
            <a:ext cx="3655575" cy="926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96" y="1393955"/>
            <a:ext cx="2361007" cy="787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0410" y="1304134"/>
            <a:ext cx="1224720" cy="989983"/>
          </a:xfrm>
          <a:prstGeom prst="rect">
            <a:avLst/>
          </a:prstGeom>
        </p:spPr>
      </p:pic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22" y="1384505"/>
            <a:ext cx="3993599" cy="81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3248" y="3184712"/>
            <a:ext cx="1909354" cy="2464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18" y="3184715"/>
            <a:ext cx="3034778" cy="2464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18055" y="3184715"/>
            <a:ext cx="3810590" cy="246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1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37" y="945869"/>
            <a:ext cx="3658207" cy="44203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0" y="2733151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dirty="0" err="1"/>
              <a:t>Empresabio.com</a:t>
            </a:r>
            <a:r>
              <a:rPr lang="en-US" sz="2200" dirty="0"/>
              <a:t>: red </a:t>
            </a:r>
            <a:r>
              <a:rPr lang="en-US" sz="2200" dirty="0" err="1"/>
              <a:t>empresarial</a:t>
            </a:r>
            <a:r>
              <a:rPr lang="en-US" sz="2200" dirty="0"/>
              <a:t> </a:t>
            </a:r>
            <a:r>
              <a:rPr lang="en-US" sz="2200" dirty="0" err="1"/>
              <a:t>para</a:t>
            </a:r>
            <a:r>
              <a:rPr lang="en-US" sz="2200" dirty="0"/>
              <a:t> la </a:t>
            </a:r>
            <a:r>
              <a:rPr lang="en-US" sz="2200" dirty="0" err="1"/>
              <a:t>formulación</a:t>
            </a:r>
            <a:r>
              <a:rPr lang="en-US" sz="2200" dirty="0"/>
              <a:t> de </a:t>
            </a:r>
            <a:r>
              <a:rPr lang="en-US" sz="2200" dirty="0" err="1"/>
              <a:t>proyectos</a:t>
            </a:r>
            <a:r>
              <a:rPr lang="en-US" sz="2200" dirty="0"/>
              <a:t> y </a:t>
            </a:r>
            <a:r>
              <a:rPr lang="en-US" sz="2200" dirty="0" err="1"/>
              <a:t>su</a:t>
            </a:r>
            <a:r>
              <a:rPr lang="en-US" sz="2200" dirty="0"/>
              <a:t> </a:t>
            </a:r>
            <a:r>
              <a:rPr lang="en-US" sz="2200" dirty="0" err="1"/>
              <a:t>vinculación</a:t>
            </a:r>
            <a:r>
              <a:rPr lang="en-US" sz="2200" dirty="0"/>
              <a:t> con </a:t>
            </a:r>
            <a:r>
              <a:rPr lang="en-US" sz="2200" dirty="0" err="1" smtClean="0"/>
              <a:t>inversionistas</a:t>
            </a:r>
            <a:endParaRPr lang="en-US" sz="2200" dirty="0" smtClean="0"/>
          </a:p>
          <a:p>
            <a:endParaRPr lang="en-US" sz="2200" dirty="0" smtClean="0"/>
          </a:p>
          <a:p>
            <a:r>
              <a:rPr lang="en-US" sz="2200" dirty="0" err="1" smtClean="0"/>
              <a:t>Serie</a:t>
            </a:r>
            <a:r>
              <a:rPr lang="en-US" sz="2200" dirty="0" smtClean="0"/>
              <a:t> </a:t>
            </a:r>
            <a:r>
              <a:rPr lang="en-US" sz="2200" dirty="0" err="1"/>
              <a:t>Gerencia</a:t>
            </a:r>
            <a:r>
              <a:rPr lang="en-US" sz="2200" dirty="0"/>
              <a:t> </a:t>
            </a:r>
            <a:r>
              <a:rPr lang="en-US" sz="2200" dirty="0" err="1"/>
              <a:t>para</a:t>
            </a:r>
            <a:r>
              <a:rPr lang="en-US" sz="2200" dirty="0"/>
              <a:t> el </a:t>
            </a:r>
            <a:r>
              <a:rPr lang="en-US" sz="2200" dirty="0" err="1"/>
              <a:t>Desarrollo</a:t>
            </a:r>
            <a:r>
              <a:rPr lang="en-US" sz="2200" dirty="0"/>
              <a:t> </a:t>
            </a:r>
            <a:r>
              <a:rPr lang="en-US" sz="2200" dirty="0" smtClean="0"/>
              <a:t>23</a:t>
            </a:r>
          </a:p>
          <a:p>
            <a:endParaRPr lang="en-US" sz="2200" dirty="0"/>
          </a:p>
          <a:p>
            <a:r>
              <a:rPr lang="en-US" sz="2200" dirty="0" smtClean="0"/>
              <a:t>2011</a:t>
            </a:r>
            <a:endParaRPr lang="en-US" sz="2200" dirty="0"/>
          </a:p>
        </p:txBody>
      </p:sp>
      <p:sp>
        <p:nvSpPr>
          <p:cNvPr id="6" name="Rectangle 5"/>
          <p:cNvSpPr/>
          <p:nvPr/>
        </p:nvSpPr>
        <p:spPr>
          <a:xfrm>
            <a:off x="1" y="-7732"/>
            <a:ext cx="184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25577"/>
                </a:solidFill>
                <a:latin typeface="Arial"/>
              </a:rPr>
              <a:t>@</a:t>
            </a:r>
            <a:r>
              <a:rPr lang="en-US" sz="2800" b="1" dirty="0" err="1">
                <a:solidFill>
                  <a:srgbClr val="325577"/>
                </a:solidFill>
                <a:latin typeface="Arial"/>
              </a:rPr>
              <a:t>urteaga</a:t>
            </a:r>
            <a:endParaRPr lang="es-ES_tradnl" sz="2800" dirty="0">
              <a:solidFill>
                <a:srgbClr val="325577"/>
              </a:solidFill>
              <a:latin typeface="Arial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900113" y="-22490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 smtClean="0">
                <a:solidFill>
                  <a:srgbClr val="C00000"/>
                </a:solidFill>
              </a:rPr>
              <a:t>Empresabio.com</a:t>
            </a:r>
            <a:endParaRPr lang="es-PE" sz="2800" b="1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188" y="1946149"/>
            <a:ext cx="2361007" cy="787003"/>
          </a:xfrm>
          <a:prstGeom prst="rect">
            <a:avLst/>
          </a:prstGeom>
        </p:spPr>
      </p:pic>
      <p:sp>
        <p:nvSpPr>
          <p:cNvPr id="10" name="3 CuadroTexto"/>
          <p:cNvSpPr txBox="1">
            <a:spLocks noChangeArrowheads="1"/>
          </p:cNvSpPr>
          <p:nvPr/>
        </p:nvSpPr>
        <p:spPr bwMode="auto">
          <a:xfrm>
            <a:off x="4572001" y="982071"/>
            <a:ext cx="4572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 err="1" smtClean="0">
                <a:solidFill>
                  <a:srgbClr val="17375E"/>
                </a:solidFill>
                <a:latin typeface="Calibri" charset="0"/>
              </a:rPr>
              <a:t>Libro</a:t>
            </a:r>
            <a:endParaRPr lang="es-PE" sz="3200" b="1" dirty="0">
              <a:solidFill>
                <a:srgbClr val="17375E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522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276108" y="1267130"/>
            <a:ext cx="8635999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defRPr/>
            </a:pPr>
            <a:r>
              <a:rPr lang="es-PE" sz="3200" b="1" i="1" dirty="0" smtClean="0">
                <a:solidFill>
                  <a:schemeClr val="tx2">
                    <a:lumMod val="75000"/>
                  </a:schemeClr>
                </a:solidFill>
              </a:rPr>
              <a:t>STARTUP: </a:t>
            </a:r>
            <a:r>
              <a:rPr lang="es-PE" sz="3200" dirty="0" smtClean="0">
                <a:solidFill>
                  <a:srgbClr val="17375E"/>
                </a:solidFill>
              </a:rPr>
              <a:t>Un</a:t>
            </a:r>
            <a:r>
              <a:rPr lang="es-PE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PE" sz="3200" b="1" dirty="0" smtClean="0">
                <a:solidFill>
                  <a:srgbClr val="FF0000"/>
                </a:solidFill>
              </a:rPr>
              <a:t>Negocio</a:t>
            </a:r>
            <a:r>
              <a:rPr lang="es-PE" sz="3200" dirty="0" smtClean="0"/>
              <a:t> </a:t>
            </a:r>
            <a:r>
              <a:rPr lang="es-PE" sz="3200" dirty="0" smtClean="0">
                <a:solidFill>
                  <a:srgbClr val="17375E"/>
                </a:solidFill>
              </a:rPr>
              <a:t>liderado por </a:t>
            </a:r>
            <a:r>
              <a:rPr lang="es-PE" sz="3200" b="1" dirty="0" smtClean="0">
                <a:solidFill>
                  <a:srgbClr val="FF0000"/>
                </a:solidFill>
              </a:rPr>
              <a:t>emprendedores</a:t>
            </a:r>
            <a:r>
              <a:rPr lang="es-PE" sz="3200" dirty="0" smtClean="0">
                <a:solidFill>
                  <a:srgbClr val="10253F"/>
                </a:solidFill>
              </a:rPr>
              <a:t> </a:t>
            </a:r>
            <a:r>
              <a:rPr lang="es-PE" sz="3200" dirty="0" smtClean="0">
                <a:solidFill>
                  <a:srgbClr val="17375E"/>
                </a:solidFill>
              </a:rPr>
              <a:t>con gran capacidad técnica y creativa en el desarrollo de tecnologías para el diseño e </a:t>
            </a:r>
            <a:r>
              <a:rPr lang="es-PE" sz="3200" b="1" dirty="0" smtClean="0">
                <a:solidFill>
                  <a:srgbClr val="FF0000"/>
                </a:solidFill>
              </a:rPr>
              <a:t>innovación en productos y servicios</a:t>
            </a:r>
            <a:r>
              <a:rPr lang="es-PE" sz="3200" dirty="0" smtClean="0"/>
              <a:t> </a:t>
            </a:r>
            <a:r>
              <a:rPr lang="es-PE" sz="3200" dirty="0" smtClean="0">
                <a:solidFill>
                  <a:srgbClr val="17375E"/>
                </a:solidFill>
              </a:rPr>
              <a:t>con gran potencial de </a:t>
            </a:r>
            <a:r>
              <a:rPr lang="es-PE" sz="3200" b="1" dirty="0" smtClean="0">
                <a:solidFill>
                  <a:srgbClr val="FF0000"/>
                </a:solidFill>
              </a:rPr>
              <a:t>escalabilidad y crecimiento acelerado </a:t>
            </a:r>
            <a:r>
              <a:rPr lang="es-PE" sz="3200" dirty="0" smtClean="0">
                <a:solidFill>
                  <a:srgbClr val="17375E"/>
                </a:solidFill>
              </a:rPr>
              <a:t>en ventas, siendo </a:t>
            </a:r>
            <a:r>
              <a:rPr lang="es-PE" sz="3200" b="1" dirty="0" smtClean="0">
                <a:solidFill>
                  <a:srgbClr val="FF0000"/>
                </a:solidFill>
              </a:rPr>
              <a:t>oportunidades atractivas para inversionistas</a:t>
            </a:r>
            <a:r>
              <a:rPr lang="es-PE" sz="3200" dirty="0" smtClean="0"/>
              <a:t> </a:t>
            </a:r>
            <a:r>
              <a:rPr lang="es-PE" sz="3200" dirty="0" smtClean="0">
                <a:solidFill>
                  <a:srgbClr val="17375E"/>
                </a:solidFill>
              </a:rPr>
              <a:t>ángeles y de capital de riesgo.</a:t>
            </a:r>
          </a:p>
        </p:txBody>
      </p:sp>
      <p:sp>
        <p:nvSpPr>
          <p:cNvPr id="17410" name="1 Título"/>
          <p:cNvSpPr txBox="1">
            <a:spLocks/>
          </p:cNvSpPr>
          <p:nvPr/>
        </p:nvSpPr>
        <p:spPr bwMode="auto">
          <a:xfrm>
            <a:off x="900113" y="-15875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>
                <a:solidFill>
                  <a:srgbClr val="C00000"/>
                </a:solidFill>
              </a:rPr>
              <a:t>STARTUP</a:t>
            </a:r>
            <a:endParaRPr lang="es-PE" sz="28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986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AutoShape 2" descr="data:image/jpeg;base64,/9j/4AAQSkZJRgABAQAAAQABAAD/2wCEAAkGBhQSERQUExQVFRUWFhoYGBUYFxcYFxgXGRgXFxgcFRYXHSYeGBkkGRgYHy8gIycpLCwsFx4xNTAqNSYrLCkBCQoKDgwOGg8PGiwkHCQqLCwpLCkpKSwpKSksLSwsLCksLCwsLCksLCwsLiwpKSwpKSwsKSwpLCwsLCwsKSwpLP/AABEIALcBEwMBIgACEQEDEQH/xAAcAAABBQEBAQAAAAAAAAAAAAAFAAMEBgcCAQj/xABKEAACAQIDBQQGBQgHBwUAAAABAhEAAwQSIQUGMUFREyJhcQeBkaGxwRQyQlLRI1NicoKSwuEVFiSisvDxFzNDRIOT0ghjc4Sz/8QAGgEAAwEBAQEAAAAAAAAAAAAAAgMEAQAFBv/EACwRAAICAgIBAwQBAwUAAAAAAAABAhEDIRIxBBNBUQUiYXEyFIGhIyRCUsH/2gAMAwEAAhEDEQA/ABRavBBr0cYru6o4RSEUEZ6h4gmplyhePxBGnM9KNAsYe5Udnotb2SCBOvXWnk2MnT3mjoCivG5TbvVst7JQfZX2VJt4FRyHsFFRlGf3VJ4An1E0PvbMus2lq4fJG/CtXXDinVs11HUZNb3axLcLL+sR8alWtysUf+GB5sv41qa2adW1W0dRmKej7EnibY/aPyFSrXo1unjdtjyDH5CtIFuuxbrqNpFBs+jAfavnyVI95b5VKX0ZWfzl3+5+FXcJXQSto6inW/RrhhxN0/tAfBakp6PMIPsMfN2+VWsJXvZ1x1Fbtbj4Qf8ABB8yx+dGre6GEHDDWfWgPxqX2dd2dpA3r1oqQbSq0zxDAmR0oXo1DdvYOHXhYsj/AKafhUhcEg4Io8lA+AqFsTb30hnXJlgZhrMrMdKI2b2YxHlS3miml8jJY5RdM5NuoGIsAsZ8PgKl4fFlniAAZj1VzeTvN5/IUePJHIriKY3gMCrOFI0Ommh100PI1crXo6wg49sfO/d+TVWdmr+UXzHxFagoo26FSVsry+j/AAf5tj53rx/jpxdxMF+YB82uH4tR+lQ2bQDXcnBD/lrR81n406u6ODH/ACtj/tJ8xRelWGgwbs4UcMNY/wC1b/CnBsHDjhYs/wDbT8Kn0q44hjZNkcLVsfsL+FVb0gYRVsplVV7x4KB06Vdaqu/6/kU8z8BWpmVszrsq9qRkpUQYBzc65cQK7FwHgQfXTNwjjUqHMHbTxjoB2adp1EgQPM86jbNJuHtGEdBMwacx+IAKrrBOvl/rU6ykCAIpiAZJt6CTTyuImQBUPEqSrDSMpOsaka8/CpG6G4lzFg3LlwhDIXXvae4UfSsxXJ0iYLek8utdgVD23uLicODct3QyoQQAYYheUTEnWndlYrtbauRlJ4jjBrk7NcXHTJSinVWktunVSjMPFWnFWult0E2ptk9p2STPAx9Yk8AI4DjWGB1VrsLQXC7CxLBcx1jiGEieR15/KpWx8W+drVwjMkciCdNdDr665OwnFrtBMJXQWnVHhXYXwrTBoLXQSnshHEV0FrrOI7JTW08MA9wgAM9ormjXwmpjLwqfdwisdQDBpOeMpRqL2FHTsr9vCDDi3pr2WWY4nj8TQ/eDFnDXMNeM5SjqRrE5ZWR5mrdi8JmUwqlgDlzcJ5T4ULxuz8RcQB0sPEnKRIkfVjMNOUnxPSkxw1Jyf9v8DJz5L8glmOXA3iMuZtRyh/5UcvWu83n8hTn0C8cgJtMoJJBWBAkLHdMdZp67b1b9b5CqMcVHSAlK4pfAzgkhx5j4itLFZ1YXvez/ABCtGo5CWtipUqVCYKlSpVxwqVKlXHCqsb9ibK+Z+VWeq3vss2l8z/DXGrsonZV7UnJSrbDMeTHgqSSQ0iBGhGsy06EacuZ4RXqbSbk8ceJ00Hjz6UK/pC3EQZnjPLpFdjH2ch1fPIgQMuWDMmZBmI061Jcvgt4Y/wDsglh8ZmuKW72oq0WyaomFxam4gE6svxq+2xTYXWxGSKXQJ29eaGAkwBp1npHDSRWk7A3curhUUvJWCvZk2cqwCVIU6mftGaz/AGvauKM1poFwrbdYBBVjHBucxEaitS2LtHuCy7ZHAGn3o008OdNbMxRW7Bm28LirujO5UICMpC6Efaj6xkHUjXoKqm6tqMOvHUsdeJEmCfVV027juzFxUIDOsBfbqdeVVnDBLSgEhQBAkxWR7Cy17E1RTqioY2na/OJ7fwpy3tS0dO0T2x8aZTJ7RKcwpMTAJiqxuns65exDFhpAddR3tTGbSdIOnlVqy5lMEagweI1FC9xcW63fo91QrWQcrAEZlZy3DpMx50DG40nJWXe1jctrW2cwEBZ48ek9OA6iqBtq064+08hTcgieggZWPj+NaA7NlLRrnGk8Y8Y0FU/e3aNtMdakFmUZoXl90EcOp+VLclHbL54pZVxirYaVKq+Ku3LG1LV5sty3IC2gWDfVgZgJBXOZkA+NFE3mXnbaPMGg1jFsm1BjMva2ghXJAzKIiChPek6yPGglnhJVFgT+neTi3ODoveDwL28Kv0hg94s0nUkS5IAJAOVUA0Ovf8KGbZ2kMPazkZiSFRfvMeAprYOCupktm47W7aXGYkEC5cuXZTLmJMLbXkeYpvevZr3XwoUGBe1PLhIn1A0zE/t2RyWyI27m0LoDtcgngqNlC+Y509sXaeKsXxh8XDC5PZ3SROYCSrR1HDyq3bMx7hTnSABpGYSY4a8Ryn3VW9sK93GYQkABcRrAbkrHUsBM5eI0rOT9xjxxStFhLnj3Yr0MZGq++i1jZsjXQdI/zFSV2eg5VBl+qYMb423+hfEDJbPOPVUV7fefz/CrE2z15SKF4nBMrGeBOhp/j+dhzuovfwzmgcia+z/EKv8AVHyR7V/xCrt2g6irWJktnVKuO1HUe2uXxCjmPbQt1tgjk14bgHEj20NuYlnPMDoOJ8zXK4WopeXuoqzgorg8CDXVDUw4FSrTkeIpsM9umjiRVe3xH5NfM/w0bbGoNC6g/rD8aB70X1dFCsramYIPTpVJseyqZKVSBapVwwxG9uOWYkXIBJMZeE+ula3D11un93+dah/RdpuAHqJpptiJrBYesHn5VPykhvBP2M+sbm27bo7XDCsDqAOGvGjVraFuYB58Y0pnaOKP0sWwMygxJHUanzHyoXjMNdztB9/hxqzHj1ciWU90g/vCezs27gIJW5MRoDAZfMTm9laBstbGPwyXsveiGGuZH0kSPaPAiqXa2a12zcLgEi2GAJ0kEA8PBpoPu7i3wuJPaFuyJOfK0EcYZY4kGNK3009DFkcab6ZYcfhexxWTWDbLGSTBDCJnwMVG26gawGEGGGo14yPnXTXndb91kKjJKqTmIBZYzHm3WqtgL2a6UlhMgjiDGokV0IVL9GZHcb+R4Uzib4USxqZicIU15HgfZPxqtbSxBa43QaD1fzqmb0Rxj9wfs7/tZtC3bRTE95p5meAjrR7cneYXhduYu6Fh0RWgBEzhiCYGgLLGY88tZo1qpmyrLObiKTraZo69mvaR7FNRzWrZbik+Rv62HZPyd+06/eBDQOuYGIisz3j2hasYsnMLgcSLoIaCpNthpyBTl1qhO/QVJxuFKpYJ+3bLAdB2lxf4ffSsmKMtMs8fzcmF88fa/uXzDYlXUFWDDw+Y5U8bdZvYxLIZViCOYq77F2p2tnMxGZdG5eIPsqHN4zx7XR9V9O+sLyn6c1Uqv8B/d7a72rwts022MQeRP1SPXANXDacqmb7rK3sMfBjWUY3baqwKakR4CQaJYXefEYk3jcuaW7Rui2AFQ9m6MwI59zNVWCE1B8jwPqWXBPPeF/uujVb98XFH6hnQ84mI5032naYq1lH1ZPDhpr5aGPXQzCNetW+6AyEBhnMMoIBAMTMVD/recETcu2jcW40MymChEGADoR3hzGopflxyvFKOJXIieRKJole0J2BvRh8YmaxcDdVOjr+sp19fCi1fEyxyg+MlTF3Yqj45JRuoEj1a1IrxlnTrRwdNNHA3H4G1cw4OUQ4hhJ16jj1FVz+qmG/N/wB5/wAasOHJ7Ag8rke6mCtfcePPnijL5QPH2Af9VcP+b/vN+NFN39gWrdwuiAELEyTxPifCnoonsm3Csep+A/GaDypVjoySSRKFunlXSkopxRXn41sUcMleKtPV6KqWK3ZhSd5N27DXy7WwWcAky2p+ryPhVh2bgLdm0iKEXKo00nxknXjpS21hc1yzHNoPlofgDXOL2QYYoYZlcSANJ7y8SNA2scyeVUO0kkNjxfZLN1BoXUHp3a9oTf3ddmzdoQTE6DiAAToeZ19dKlXP8FCjhrc/8GZbk7e+l4fN2eQoxVgAck6EZJ4CDw5eyim08YtpJYgSYHi0GAPZ7qKbLvJh8P2SBOyXukRJdzxJI+0TrWT7bv3sRjLjufyNtWForJQZoXU/fgkmenSqvT++ib1ft0ENkXg+IctB0J98fA0N25igl5gJgR7CKmbt7LIzsCDwE8OPT3UO2gim8wddeHPiP9Ku9iUtuAxhhVAJLJk4/eXKPeRVQxmNh2HeBkzV3wfZoEaPqhW58oNV/erC20xuIC6DtG4TwNC9MPuJYcPiR9GutPAWxr1Ovyo+buy7mBRk+j9uo0HdF/tYhgR9ZgTm1OkeVBL+GT6JcAMS9v3B/wAapuz8PluzCcx9rQRMjXjpQ1t/sKb0l+P/AFk/aF0t9IYaJbIjpIHe+NUhfGrfgcarm6nLMLg8SrAmevAVuGx1t3UAZEYcIKqw9hFZOVaNx4+SbPnndbAWrl64Lwcotp27nHMPq8jpJq1bibkZxaxTPEl1FvLOZSrW21nTUnkauOP+jWtsHDW1tWDfwN1CVVUDO7DLIEAmFbxpbCvIu00wVuGTCYMqxMf7wtaZj5jT1zUc/IXJ4mtpX+x2FRjO5GbYH0bYi7gXxisgRQxyGc7KmjEaRyOk8qnbV3HxN7BYfE21U2rWFGbvANo1x2IXmACDVp3h2s1i59AsEFbWCZLg5F7mUnSNTlj9817i94vo9pcCrStrZz9qSNC7qsexZ1/TpP8AuHFTdbev0djXOThHsxyIqbs7EEJcWdCVn1TU7djc3E48ucOqsEgMWdVgnUcTJ4cqe2xutewLZL4UM3eGVswjhxFejSb2JuUVaIBWp+wMQFvrn+o+a2/6txTbb3NPqoWt2DBp7DXQlxS3AMD7CDrRtaAi9m+brXhicFYuEQSsEdCpKkeUgmqbv5iA1y1glYBrmrtEwWJyL5sQoJ5A1btygvZ4iyP+DibqD9R27VI9T+6sl3ixhvbUJUz/AGgKp/RV1UH2KDXKmuS7Ntp8PayvYbFPbYNbZlYRBBII9Y1FbN6OvSJ9IHYYph2w+o/DtB0MaZx7/Ma42zaz1Nc4bFFXDKSCpBBHEEagjxqPy/Dh5MKkt+zOUuLPqkV7QLc3eRcbhbd0EZ4AuL0cDXTkDxHgaO18RPG8cnGXaKk7BcQby/pK3+fbTLUts3TbfMOBAB1jSdTPhx9VQ/6Q8B7Zr6r6ZLngr4MlJRJUUVwIi2vt9uvzrOt69v461esfR0smzde3aYkMzh7j5RpI0iPXWlIsQBwFH5b2ogSlfQ/bqFtraTWQmRQzO0QTAAALEkgHkPfU63QPbmI/tNtdO5aZjInV2VRp+y1ZgxqWhd12G8Fez21aIkcOnX30/loXu7iS1tweKXGGmmhh19zCi1VqFaMOHtAkHoZHsI+demuMSTkaOOUx5xpVOwW873LqISwmeY5AnkKJRbejvYLbQ29kuMvT8BXtem0DqQCepAr2i9D8hrLH4McbeBkkG+bsXHAkroFIAJyiJOuvhQPa22LoVrAdFsSpHZjvMWBJzEc5nSKGY7DQXDfWUkesaH1VB2dZbLcKnWV05xqJFMjjqViedxouOykNq0o7+uusc+UVXttM7OHWTLEacjGlH9l2/wAkFKlh1Lcj7qDbbxIRwskRJ166VQCWLLc7IaN9UcvChe1tn4q5ea6ti8yuAZ7JiJygNBAjiDU27vTbUG1F1mCrOS1mAJUMNcw69KtuwvTFasYe3a+iY12QEEi0ACSSdJaefuoJS1oJFc2xi7lrDEOjLLAjMpWYRgePiy1VsBiJzkgwF+JAir1vjv8AjaCoq4HHLlzTNoNObLHA8oqppdCqtq5h8RaN54V7lsICwHDjPP31ykYx/dy2ouOAEBy/VmZHOdK0/dXaBFoKOPj04D4VnWyN3HCi4GI5gDuyP5jrNPYXfMYa+iue5qJnVdZIboNQR5mlZY2rRRgmovYO9KeBvfTTfcHI4UKw4d0RB6GdaGbuX3R81q49ly9pe0Qwyq9xUePU3urXsS9jH2chysrD3jhHjWcbX3TuYAXHYzaIXKwMNmF220HocqsZiNOVBB3pm5YVtGiH0NMbjXP6SxOdjq5S3mJnWW4nUUn9CpJYnaOJLMMrErblhoAD1EAaeFaLbRX1lvU7D4Gujgx1f99//KstiunaMk3g9HF3ZmBxOIw20MUGtpnyLlRWggHNk492aBekrGdsuDuzOewpPXMVRj7ya1jfKzduYPGJC9mcPe+9mkW2KxOh1FYth9qMLezCwCBSsXHQ3LZC90yo+sBpIrU2mHHpoc2NuE17u3RctsrlWXs82WbfaI5IOoPCAOnWq3jsKUe5bYMCrFYYAMIMagcDWl707wDD4khndEe1bEJcfLmGYEKVQiIgQwkR0is/2xtK04GVSbue4z3ZJzqSOz7p4EAHkOIp0ZaQhxam/gv+6+1voeDxd664zvbs3UJMFy9kqoHU50I9VZ/u3ric5M5EuXSf1Lbvr+1HtrjaG0c+GtrcBOVFFsjgAty7Kt4w8+GnXRjY4yWsW8kfkAgnrcu2xp+yHrP+NDLXKyJdeBTI9de2SWZFAliwA8TNWXfjdoWbxuWx3Xlio+zrrp0486CeaMckcb97BUW05HG6W9z4K6zI2UMuVhAOkyNOEg/E1oWG39xFxQyXVIP6C/hWM2uvx+VWbdnaRVxbOoY6eB/A0f8AT4ZSucU/2hUnKtMvW19577qma5pmgwqjQ+rwonssEIJ4ETxnjrr6qq+0lm03hB9/86suCxY7BbnLJmjyX+Vc8MMbqCpfgKE3KOz3CYt7mLwlsKjWS9wuxnMrYfVY1jVgPZWhpWU+hPaQvLiP/buswnkL0NofNX9tarbNeH5crza9h0eiSlZnvZvJdt7R7NFIW6Vti7AIUplB0PMNc99aUrVlFhRjw9w6Nh8cXHHVHKkjTxHuqzxNgy6Cfoz3lvXr+It3WEhVcRHCSn/jWii7WPej7BXbG0c1y26i4joSR3YEMonzX31rk1ZFWh0Umh/PWK7F3rC7X+hdgiFb1xM4CzFtXynhOoArZA9Y/tTdO8m8S4lVHYtcDTmWZazlbuzP1h76KqYOSNRYcu714pCVZkJGhItrHqlppVWdtDGm/c7N7SpmOUFJMDQSQefH10qJpfIiyh7RxoZQ7OJfvZO9PeJ1EiDr486IbFw+Gt2kuu7teukraSCq6NlPCZ4Djp4VULq3XcFyW14kzA+QirttmyFxWAA4Ldf/APQD5V1ujKXsE93tvWkYNc1U8JGg1Ik1O3z3UF5VxFrvADUIBOXjIA4x0qFZ2UuaY5EEA6fWYzp1BHso5szan0Zcq6LIOUcoM93pQShO+Q6E4uPBlO3f3js4HE4kXjcKt2eWEDEhVIhgxGXQr7KtKeknCw5AusqAEnKgAkwOB6mhu9m69rFbSF1bgVL1g3oGpDWsqNMcQQZHrFQhuXbtsx7VxD9mRCnWT9nKeh40Sbq0C406Yd/2oYYhosXTlIB0TnwjvUF3r3rs4pLBtIUNnEI5nLw4Nw8xXmG3FsF0Zrl1S7gQGt8dIkAdTwqPvDhMK2Hvm1cZrq2w0MEUGLiTwUS2nnXW/c6kaFtvFDDYULAErCjryrM7ew7b3JcFyToJIGpnlqePOrzt6+ty3hLjHObllWymDGi6gchqR7aZt4NOKos8ZAg1mCFW2b5LbaivYZ2fsMW0HZgJ+r7tasNxXvbOv21Vb164jrkYggyCEMGIIkayOE8qh4S9Nvpr8KFYzF3LbnsnKwSRwI11+q2hqueJSX2kmLO4SqfReMZvxicLZzHA9ottF7S4uItgSFGcwygkDgSAR51Xf9v88MED/wDZX5W6rGIx1zEAPcvXLjN95iqQOQtrCBfAg01ZtDNxXzkcev8AKlLxvlhZPJjf2I03dzf19o2rubDpaTvW5N4uSSpnuhBAErM8iYmKrDbtdnhLOCuMtzscx+oV1JmSJJB7xEgwYoDhxl7yOQRxKtDa6akdfhNG9n4lvrMxYkcSSTwgamjj49Su9HPyouDilsEbR3ixWEkXWbEWCIAdgXTl3XKkmeEnXxFUfHbR7e61xlVC3BFAVVUcFA8BzrSdubOF8G1MZtJ4xrM+6q3f9Gz6ZLqsJEggggc4iZ0oZ1FhY5Smtmv+j/Yq29lYdXtq4dDcZGUNOclhodPqlRWc+mPAWLF+1bw9pLUoblwIMoJY5U7o0EBW4ferVre8tpVVbIDBQFCluzIAEQAw46Vm29OxPpuNu3rjMAYVUEaKqgQW1nWTp1qaD3Y9xdFA3XsTjLJKswDg6ax0J8AYPqo96Rjf7QvbdgiWlBAJiSbhJ8eAHrq3bO2TasiLaAfE+ZNS2tjmP8+ulTxKeRZH7KglqNGFYBmIknnHr1/A0TwlyHBmNR8a0He/Zds4W4y20DKQ0hQDoddYngTVJTd++U7QWbhTjmymI5+YqmLpbFSi70Xq6mZGHVT7xQ67vHdXAui210tsouZjmEz9kqRz60Rwk5EnjlE+yhOHt929bPJiPj+FPzdJicbotfoK2V2eBe4RBu3mPqQBR781aWBVD3S3hTD4Sza7I91eIYaliWJiPGja75L+bb94fhXzs/D8mWSUuPb+UUepCuwvt7Gdlhbz8MttoPiRA95FZb6NCWN3LDBwWMnmrhh8TVl3t3nW9h+xCsDcJmSPqorXD/hFVj0cIQt0SVhZBESCSPbXoeJhni1NUwZyT6LljlKm3cIYdncVtG5FgrSI1EE1aGesc2nvliUe7ZLqyhmSSgEiSOVans7GdpZtP99Fb2qDV0Wmyrx1aaJ/b0I22o7Wy06l1HAdTz5VPz1A2qmY2D928vvkfGKJxQ7Nj+xlHxu5uPe4zC5ZUE6AMSAOWrLNKrpZ2+pUEW7keSctPzlKh4r4PKbPmKzfLNlHGJPzq+bRwy3nw91VdshdgcyKAe0J7yk5iJ6VTd2ca1q42U5SygTCmYM/aBq3rta4zIpeQ0/YtDlPEJI9RFBF32Ma+CwbJ1EnU+71UsYoMjw99cbMeBApnFjMSAY41SLB1rB2XdGxBvgKGAaw4R4Y5suo1WfEcfZ3isPgDoMHi3fgJxUZzyLkFiTx+qvqqybI3AxFwjMMi82bT2DifdWgbvbmWcKO4Jc8bjQW9X3R4D30iSiNjNpUYvhPR1iHGYYDQ66i/wDx3hr4xRjD7jC2PyuygeGv5b/zYGfdW7KtexSnNfAStGCYhrnaDtEyKqhLdsLCoo+qBOsCi2D6c+P+tWb0pifo4kDVz+kYC6T0iaquEgeyqce4ipNt7OGuxoPZUW/aLsBElgBHu+dLENDHSf8AWpGwla5irCxobij3ifdVN1GyKSudHVj0ZY7P2RVAoE588pqTpoJnThFT29EmLA0eyfAMw+K1ror2of6iZZ6EDEdobpXsKA19QFJgEODJgk6AzwFcWLvAc60P0loPoqk8rog9JVxWWW75nTWrMM+UbZHmgoSpE25eJfXhMVYcCMyaUB2Zgzeu9mGAaXIJ4d22zax4DjVh2JZyLDHX4eFT519xZ438TzAbFuX7pRCoIE96YjQchrxFMbRwjWLptXCCwAMjgQeBE+v2UQxO1Gs3FuW4BHERxHMHqKmb2bPt4vsLod1PZ8UI6yQZB4GR7aizZVijyfRdixvJPiiujFqOLAfH2mnhfXiDm9c+2qbvOr2jcCX7xghRLDjpPADnNVe7irghg7Zo45mn20OHPHLHkjc+J4ZcWatfwyYkdg0gXBlMaRqJ9XAVeLmzEFtUEZQsRGnIR7JrN9xMy4ZHMszEsSzEk94jieAgVZ7u1Lzky8KZ7oA0Gsd7jOpEzwpso8jMcktlYuRmIHAGhlru4i6PvLI89P51NL94+Z+NOV6LjyjR5l7bHkMQOlOrcpgPTitRgEbFYgdsM3BLNw8J7zgqJ9QNS9yTFy7wA7OeQ+0NdOUUEu4nNfuacwvqVY+JNFtkoAmJ/wDhj++tRTleQaltEF8Th7zXjlAPeYMcq5hOhUnmZmKue5GOz4G1+iCn7rED3RWVXsISTBPE8POr5uA5Sw6Gfr5hPiAP4aWpuz0PBaeTiXI36TANlHRlPsYH5VBF2nku/GjUz2cmG4tEbAqMg82/xGlXWxroeyGXUEuR++1eU7kj5OVptHzagKtPCrJgb8vb8yPaIoHewxmfnRPATmt+DD4ipIvZWXHBXePlT2Ds9pcVR9oge0xUXBN8Km7G0vW/11+Iq1iUarhQU0NEMJcJM8qgop51LR6CStBoLUq8Fe1ENM79Ka/lMMfC5/D+NVTDvw8quPpRMHDf9Qe5DVDW6eAFWYv4oTLslR3m9VTN1yBjsPz749pBA98UKt3eOvOpmx7sYqweXaoZ/bFVNXAib/1P7m2V7Xgr2vJPTKt6SLBbAuR9hkf1BgPnWUtbB4cJrY988YtvBXy+soVA6s3dX3mfVWNWzFX+L/FkHk/yLTuLh1bGqp1AVz5ymX4NRXeTY5wzhlJNtuH6Jn6vsjU8daiejLD5sQz/AHbUT4kgAewGtJxGGW4pV1DKeINJzyrIP8dfYZRjHLAGpmxcd3DbPBNR5Hj7/jU/b27bYc5kl7RPmVnk3h41WcRaZQ4UxmUgHwPj7qj8nH6uNxR6Hj5FDIpMqO3sWLhP6TlveT86DuoqTftmTmEHp0phqzBiWLGomeRl9WbkaRugn9ltfq/xGjC8z1+HKhW7Q/s1kD7g/wA+2is6wP8AIqoUir3BDt5n412K8xGjt+sfjXivV66PPfY5FdrpqeA1rnPUjD4E3QRrBEEjx6eNc2krZl1tg3Z+zCbS3CDLy/7xLfA12uPuWi3ZtlLKQTAOgg6TwNH7+GCpoCABHDkOFBb+sAaTNebduzITb7AeJ3hxf5+77QPgKPbo7bLkI7O1wq5JaSYVlyiT4M1BsVs09RS3fHZ4u2P1l/eU/OKxtnpeFkXrR/ZoAuxTq4ioj14HpXI+wcExi9vXh7DG21xFKmSsxGbvcPXSqFjNh27jl2VSTEkgcgB8qVN9dniz+kqUmzIpinbWPgjwI91dsB0ppvV8KxaPHLngXEyOB1HkdanYH/eL+sPjQLY1wraWdOnkTNHdm4tUdXbVUYMQBJgamBzq5O1YjpmvIKcUUJ2JvHYxKg2bqvzgHvDzU6j1ijKa0LZoUFe14vCvaiHGdelC5+Vw8/db3kfhVHAjwotv7eJx17joQOMcFXTXlVcukjkIJ5mffyNWwVRQh7ZKQcqk7MwzXcRaRCMzOsa+M0PYCyQbjBJXMBcOQkHge9xHjUvdfatgY22WxFtOzYOxLQoA1PeOk+HOqHNKPZIoOU+jehxrqqna9JuAfE2rCYhGNwN3gYQERAZjABPejy8RRa9vZhF0bE2AenaJ8jXl0z0gF6U5+iKB+dHuRzrWYWA3n8OHWjvpg39SLAwt+xdCs3aIGDNqNJTmInUHnVCwu+SSouYcrm1DLcIXroCvuq3BNRjTI82KUpWjRdxNpi1i0H2bncPr+r/eA9ta4K+et3d7cGMa30jNZt24uWnAZi5VgYZRwJGuk8K0Q+nXZkwHvHysv84pOdqUrQ3BGUY0zQStZZtTZ5tPcQ/ZJI8uIjzFEb3pvwI0CYhj4Ig+L1SN7N6717Es6F7auQAO7OUCI5wfKkp0UxjydFcx2JBA+8S2vKCdPfNDwNakYyzlKiZ0PxqKR7aG7CmkpUi47H3rWzYRTbZio5EAcTXR9IYVjFk+ZcfhVXs4vtGJaJnxAk9Z5UP2hh3bgCI9/wDOjc10jvTkldhnE73XGuMyW5DGYZtB1gga+yplveUEa22noCD79Kr9pIAmnBVEZyXuSOKbCF/fhkYf2Zis6y4BjwygxWg7t70YfE2x2ZCHgUbQg+3WsuK11stzYvo66a6igyXLticuFSjo2y+AVjSqvtjuFdOVEe0JUMYII5Zh7uHroBtclj9Ux5/IxSIkOLsg4zaYAECfMx8RQY7WCXleIhlPhoQeNdY+w3jQpLBLr0nnXM9TxoLkmuzV1x1tuFxD+2v406DPAg+Rn4VnTWh0HsFcdmv3V/dFT2fa+u/g0eDSrOxcilWmf1X4K6461xbQs6qql2JACxMmvbdsuwVQSxMADiSeFaRut6OMRZYXXUFsuihh3J4zzLRpppqdafFNs+SeiH/Vy4NWWYGoUgx4QPGo1q1lJ1y5RJBEH31d8dZZAFAMnoNZ4H9r4UN2phcNZs3TfxIa8bbAYe1Dvmg5c+WcgniTHPWrOVInMcexfS7nUshBJBViConSCOlXTd70y4vDQt8DEoOZOW4B+uBB9Y9ddjCh1EgGRQzaG7KsDl0pS0Ns2Cz6b9mm0rG5czEa2xaYsp6E/VnyNA9of+oewD+Rwt1+hd0tj2DMazTAej7EMAVuKqzIOs0SsejcqQWcGDJGuvPWhUPk1stL4Dtbj3XYhmJMZS0yZJk+yp1jYNp11ZifZ1jQTpwqdb3hwNxRnsYvDkdFNxAfDIWkeYFdbOv2L1zJh8RbLngjh7TnXkHGvqp/JNCaaZl2/wBu5iEY3C9y7bAgG4zOba8co49yRoRy4+ITDYUsM1tdSAhGUBZ4aCBy86+kbG6C3NMQggagA8Tz1GoFVjfXcTCWSt+0y2rwdYtSIuCQCFQ6hoJMjp66S2r0NVmQvudiQEOXvE6DTlrEUQbdjFsfqx6tK0YoSycB8qKgAcdfGtSNMU2vurct969xbxHIUIu2wsgkkHiMxJ0GhE8xWk+k6yWtIy8QSIjrWTXJnWuejAxZxaHKftLwYHL0nN1JPjzovY2ZYxVy2qi2rvJYW34R1UniYnTrQbd3BpdvqjxB+Nafsbc21ZuLcAkqDExpM61y2cAz6OcvfV5YaieGYaifCagDeBkzK9gZuBOfh7RWlYiAuvSsg3nYvdYjQTyrJqkEm0L6abry0CNAAZgU1tEkISCJBFQrCwQamX9VI61P7jHtEG1t+6pEw45jXUf5mjtreazl7xK+BUkjwkCqw+Hg6SPXXVphzE0ffYKk10y14neHDXpVFaRAUkQPV+FRQwofZw6gyPOpQNOjpCpO2SA1LJTYNPW2rWCzTdk40NZT9XkZ9x1FDdpAEn63DnHwods7awFoAqT4kGKdGMU/dB8VpFbPLUeMmCr5Xq0/qMKhhNQasRggkx7f8j3UHv2xm0AoZ9Hq/T3yyobLCuKdArhkpFH1CeiMzV7TTAzxHtpU3ieW8rsibB3gOBvpiAi3Mk9xtAZBXjyOtaVhP/UPYaA+Euz+iyfMilSpsCBg3fXf18XhiLdgYe2zAsxcNccAzBy6KCYnUzVJ/rCwTs1ARTxAAHwpUqb0KDmBud0eVTUNKlWmlp2Ug7IaV3dXSlSojWZ/idtXLbugY6E6Hz61FTHZ2m4A/ny8q9pULYAZtk3lhcVi7QjgL90r6hmoQ2wBZvrcN57jZhBaSTPUmlSrWtBGi2bslKIu8V7SrEEyp77ANZj9L5GsxuYUTSpVrFSCO7eFjEJ4MK1lr8LSpVyCiVvbO3WGgEcuVUy8ZJkUqVLmGiIRrTjNFKlUsexkjhsODUQ4KDxpUqeAS00AqZZUFDXlKmMnmzxBT1sUqVYMLJsy4gTu8fFfnzp4uY4T6gKVKgPKnqQzcBich9TD8KH3pmlSpcj1/pupNjUmk7EilSpaPoJvQOL0qVKqDxG3Z//Z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2" name="AutoShape 4" descr="data:image/jpeg;base64,/9j/4AAQSkZJRgABAQAAAQABAAD/2wCEAAkGBhQSERQUExQVFRUWFhoYGBUYFxcYFxgXGRgXFxgcFRYXHSYeGBkkGRgYHy8gIycpLCwsFx4xNTAqNSYrLCkBCQoKDgwOGg8PGiwkHCQqLCwpLCkpKSwpKSksLSwsLCksLCwsLCksLCwsLiwpKSwpKSwsKSwpLCwsLCwsKSwpLP/AABEIALcBEwMBIgACEQEDEQH/xAAcAAABBQEBAQAAAAAAAAAAAAAFAAMEBgcCAQj/xABKEAACAQIDBQQGBQgHBwUAAAABAhEAAwQSIQUGMUFREyJhcQeBkaGxwRQyQlLRI1NicoKSwuEVFiSisvDxFzNDRIOT0ghjc4Sz/8QAGgEAAwEBAQEAAAAAAAAAAAAAAgMEAQAFBv/EACwRAAICAgIBAwQBAwUAAAAAAAABAhEDIRIxBBNBUQUiYXEyFIGhIyRCUsH/2gAMAwEAAhEDEQA/ABRavBBr0cYru6o4RSEUEZ6h4gmplyhePxBGnM9KNAsYe5Udnotb2SCBOvXWnk2MnT3mjoCivG5TbvVst7JQfZX2VJt4FRyHsFFRlGf3VJ4An1E0PvbMus2lq4fJG/CtXXDinVs11HUZNb3axLcLL+sR8alWtysUf+GB5sv41qa2adW1W0dRmKej7EnibY/aPyFSrXo1unjdtjyDH5CtIFuuxbrqNpFBs+jAfavnyVI95b5VKX0ZWfzl3+5+FXcJXQSto6inW/RrhhxN0/tAfBakp6PMIPsMfN2+VWsJXvZ1x1Fbtbj4Qf8ABB8yx+dGre6GEHDDWfWgPxqX2dd2dpA3r1oqQbSq0zxDAmR0oXo1DdvYOHXhYsj/AKafhUhcEg4Io8lA+AqFsTb30hnXJlgZhrMrMdKI2b2YxHlS3miml8jJY5RdM5NuoGIsAsZ8PgKl4fFlniAAZj1VzeTvN5/IUePJHIriKY3gMCrOFI0Ommh100PI1crXo6wg49sfO/d+TVWdmr+UXzHxFagoo26FSVsry+j/AAf5tj53rx/jpxdxMF+YB82uH4tR+lQ2bQDXcnBD/lrR81n406u6ODH/ACtj/tJ8xRelWGgwbs4UcMNY/wC1b/CnBsHDjhYs/wDbT8Kn0q44hjZNkcLVsfsL+FVb0gYRVsplVV7x4KB06Vdaqu/6/kU8z8BWpmVszrsq9qRkpUQYBzc65cQK7FwHgQfXTNwjjUqHMHbTxjoB2adp1EgQPM86jbNJuHtGEdBMwacx+IAKrrBOvl/rU6ykCAIpiAZJt6CTTyuImQBUPEqSrDSMpOsaka8/CpG6G4lzFg3LlwhDIXXvae4UfSsxXJ0iYLek8utdgVD23uLicODct3QyoQQAYYheUTEnWndlYrtbauRlJ4jjBrk7NcXHTJSinVWktunVSjMPFWnFWult0E2ptk9p2STPAx9Yk8AI4DjWGB1VrsLQXC7CxLBcx1jiGEieR15/KpWx8W+drVwjMkciCdNdDr665OwnFrtBMJXQWnVHhXYXwrTBoLXQSnshHEV0FrrOI7JTW08MA9wgAM9ormjXwmpjLwqfdwisdQDBpOeMpRqL2FHTsr9vCDDi3pr2WWY4nj8TQ/eDFnDXMNeM5SjqRrE5ZWR5mrdi8JmUwqlgDlzcJ5T4ULxuz8RcQB0sPEnKRIkfVjMNOUnxPSkxw1Jyf9v8DJz5L8glmOXA3iMuZtRyh/5UcvWu83n8hTn0C8cgJtMoJJBWBAkLHdMdZp67b1b9b5CqMcVHSAlK4pfAzgkhx5j4itLFZ1YXvez/ABCtGo5CWtipUqVCYKlSpVxwqVKlXHCqsb9ibK+Z+VWeq3vss2l8z/DXGrsonZV7UnJSrbDMeTHgqSSQ0iBGhGsy06EacuZ4RXqbSbk8ceJ00Hjz6UK/pC3EQZnjPLpFdjH2ch1fPIgQMuWDMmZBmI061Jcvgt4Y/wDsglh8ZmuKW72oq0WyaomFxam4gE6svxq+2xTYXWxGSKXQJ29eaGAkwBp1npHDSRWk7A3curhUUvJWCvZk2cqwCVIU6mftGaz/AGvauKM1poFwrbdYBBVjHBucxEaitS2LtHuCy7ZHAGn3o008OdNbMxRW7Bm28LirujO5UICMpC6Efaj6xkHUjXoKqm6tqMOvHUsdeJEmCfVV027juzFxUIDOsBfbqdeVVnDBLSgEhQBAkxWR7Cy17E1RTqioY2na/OJ7fwpy3tS0dO0T2x8aZTJ7RKcwpMTAJiqxuns65exDFhpAddR3tTGbSdIOnlVqy5lMEagweI1FC9xcW63fo91QrWQcrAEZlZy3DpMx50DG40nJWXe1jctrW2cwEBZ48ek9OA6iqBtq064+08hTcgieggZWPj+NaA7NlLRrnGk8Y8Y0FU/e3aNtMdakFmUZoXl90EcOp+VLclHbL54pZVxirYaVKq+Ku3LG1LV5sty3IC2gWDfVgZgJBXOZkA+NFE3mXnbaPMGg1jFsm1BjMva2ghXJAzKIiChPek6yPGglnhJVFgT+neTi3ODoveDwL28Kv0hg94s0nUkS5IAJAOVUA0Ovf8KGbZ2kMPazkZiSFRfvMeAprYOCupktm47W7aXGYkEC5cuXZTLmJMLbXkeYpvevZr3XwoUGBe1PLhIn1A0zE/t2RyWyI27m0LoDtcgngqNlC+Y509sXaeKsXxh8XDC5PZ3SROYCSrR1HDyq3bMx7hTnSABpGYSY4a8Ryn3VW9sK93GYQkABcRrAbkrHUsBM5eI0rOT9xjxxStFhLnj3Yr0MZGq++i1jZsjXQdI/zFSV2eg5VBl+qYMb423+hfEDJbPOPVUV7fefz/CrE2z15SKF4nBMrGeBOhp/j+dhzuovfwzmgcia+z/EKv8AVHyR7V/xCrt2g6irWJktnVKuO1HUe2uXxCjmPbQt1tgjk14bgHEj20NuYlnPMDoOJ8zXK4WopeXuoqzgorg8CDXVDUw4FSrTkeIpsM9umjiRVe3xH5NfM/w0bbGoNC6g/rD8aB70X1dFCsramYIPTpVJseyqZKVSBapVwwxG9uOWYkXIBJMZeE+ula3D11un93+dah/RdpuAHqJpptiJrBYesHn5VPykhvBP2M+sbm27bo7XDCsDqAOGvGjVraFuYB58Y0pnaOKP0sWwMygxJHUanzHyoXjMNdztB9/hxqzHj1ciWU90g/vCezs27gIJW5MRoDAZfMTm9laBstbGPwyXsveiGGuZH0kSPaPAiqXa2a12zcLgEi2GAJ0kEA8PBpoPu7i3wuJPaFuyJOfK0EcYZY4kGNK3009DFkcab6ZYcfhexxWTWDbLGSTBDCJnwMVG26gawGEGGGo14yPnXTXndb91kKjJKqTmIBZYzHm3WqtgL2a6UlhMgjiDGokV0IVL9GZHcb+R4Uzib4USxqZicIU15HgfZPxqtbSxBa43QaD1fzqmb0Rxj9wfs7/tZtC3bRTE95p5meAjrR7cneYXhduYu6Fh0RWgBEzhiCYGgLLGY88tZo1qpmyrLObiKTraZo69mvaR7FNRzWrZbik+Rv62HZPyd+06/eBDQOuYGIisz3j2hasYsnMLgcSLoIaCpNthpyBTl1qhO/QVJxuFKpYJ+3bLAdB2lxf4ffSsmKMtMs8fzcmF88fa/uXzDYlXUFWDDw+Y5U8bdZvYxLIZViCOYq77F2p2tnMxGZdG5eIPsqHN4zx7XR9V9O+sLyn6c1Uqv8B/d7a72rwts022MQeRP1SPXANXDacqmb7rK3sMfBjWUY3baqwKakR4CQaJYXefEYk3jcuaW7Rui2AFQ9m6MwI59zNVWCE1B8jwPqWXBPPeF/uujVb98XFH6hnQ84mI5032naYq1lH1ZPDhpr5aGPXQzCNetW+6AyEBhnMMoIBAMTMVD/recETcu2jcW40MymChEGADoR3hzGopflxyvFKOJXIieRKJole0J2BvRh8YmaxcDdVOjr+sp19fCi1fEyxyg+MlTF3Yqj45JRuoEj1a1IrxlnTrRwdNNHA3H4G1cw4OUQ4hhJ16jj1FVz+qmG/N/wB5/wAasOHJ7Ag8rke6mCtfcePPnijL5QPH2Af9VcP+b/vN+NFN39gWrdwuiAELEyTxPifCnoonsm3Csep+A/GaDypVjoySSRKFunlXSkopxRXn41sUcMleKtPV6KqWK3ZhSd5N27DXy7WwWcAky2p+ryPhVh2bgLdm0iKEXKo00nxknXjpS21hc1yzHNoPlofgDXOL2QYYoYZlcSANJ7y8SNA2scyeVUO0kkNjxfZLN1BoXUHp3a9oTf3ddmzdoQTE6DiAAToeZ19dKlXP8FCjhrc/8GZbk7e+l4fN2eQoxVgAck6EZJ4CDw5eyim08YtpJYgSYHi0GAPZ7qKbLvJh8P2SBOyXukRJdzxJI+0TrWT7bv3sRjLjufyNtWForJQZoXU/fgkmenSqvT++ib1ft0ENkXg+IctB0J98fA0N25igl5gJgR7CKmbt7LIzsCDwE8OPT3UO2gim8wddeHPiP9Ku9iUtuAxhhVAJLJk4/eXKPeRVQxmNh2HeBkzV3wfZoEaPqhW58oNV/erC20xuIC6DtG4TwNC9MPuJYcPiR9GutPAWxr1Ovyo+buy7mBRk+j9uo0HdF/tYhgR9ZgTm1OkeVBL+GT6JcAMS9v3B/wAapuz8PluzCcx9rQRMjXjpQ1t/sKb0l+P/AFk/aF0t9IYaJbIjpIHe+NUhfGrfgcarm6nLMLg8SrAmevAVuGx1t3UAZEYcIKqw9hFZOVaNx4+SbPnndbAWrl64Lwcotp27nHMPq8jpJq1bibkZxaxTPEl1FvLOZSrW21nTUnkauOP+jWtsHDW1tWDfwN1CVVUDO7DLIEAmFbxpbCvIu00wVuGTCYMqxMf7wtaZj5jT1zUc/IXJ4mtpX+x2FRjO5GbYH0bYi7gXxisgRQxyGc7KmjEaRyOk8qnbV3HxN7BYfE21U2rWFGbvANo1x2IXmACDVp3h2s1i59AsEFbWCZLg5F7mUnSNTlj9817i94vo9pcCrStrZz9qSNC7qsexZ1/TpP8AuHFTdbev0djXOThHsxyIqbs7EEJcWdCVn1TU7djc3E48ucOqsEgMWdVgnUcTJ4cqe2xutewLZL4UM3eGVswjhxFejSb2JuUVaIBWp+wMQFvrn+o+a2/6txTbb3NPqoWt2DBp7DXQlxS3AMD7CDrRtaAi9m+brXhicFYuEQSsEdCpKkeUgmqbv5iA1y1glYBrmrtEwWJyL5sQoJ5A1btygvZ4iyP+DibqD9R27VI9T+6sl3ixhvbUJUz/AGgKp/RV1UH2KDXKmuS7Ntp8PayvYbFPbYNbZlYRBBII9Y1FbN6OvSJ9IHYYph2w+o/DtB0MaZx7/Ma42zaz1Nc4bFFXDKSCpBBHEEagjxqPy/Dh5MKkt+zOUuLPqkV7QLc3eRcbhbd0EZ4AuL0cDXTkDxHgaO18RPG8cnGXaKk7BcQby/pK3+fbTLUts3TbfMOBAB1jSdTPhx9VQ/6Q8B7Zr6r6ZLngr4MlJRJUUVwIi2vt9uvzrOt69v461esfR0smzde3aYkMzh7j5RpI0iPXWlIsQBwFH5b2ogSlfQ/bqFtraTWQmRQzO0QTAAALEkgHkPfU63QPbmI/tNtdO5aZjInV2VRp+y1ZgxqWhd12G8Fez21aIkcOnX30/loXu7iS1tweKXGGmmhh19zCi1VqFaMOHtAkHoZHsI+demuMSTkaOOUx5xpVOwW873LqISwmeY5AnkKJRbejvYLbQ29kuMvT8BXtem0DqQCepAr2i9D8hrLH4McbeBkkG+bsXHAkroFIAJyiJOuvhQPa22LoVrAdFsSpHZjvMWBJzEc5nSKGY7DQXDfWUkesaH1VB2dZbLcKnWV05xqJFMjjqViedxouOykNq0o7+uusc+UVXttM7OHWTLEacjGlH9l2/wAkFKlh1Lcj7qDbbxIRwskRJ166VQCWLLc7IaN9UcvChe1tn4q5ea6ti8yuAZ7JiJygNBAjiDU27vTbUG1F1mCrOS1mAJUMNcw69KtuwvTFasYe3a+iY12QEEi0ACSSdJaefuoJS1oJFc2xi7lrDEOjLLAjMpWYRgePiy1VsBiJzkgwF+JAir1vjv8AjaCoq4HHLlzTNoNObLHA8oqppdCqtq5h8RaN54V7lsICwHDjPP31ykYx/dy2ouOAEBy/VmZHOdK0/dXaBFoKOPj04D4VnWyN3HCi4GI5gDuyP5jrNPYXfMYa+iue5qJnVdZIboNQR5mlZY2rRRgmovYO9KeBvfTTfcHI4UKw4d0RB6GdaGbuX3R81q49ly9pe0Qwyq9xUePU3urXsS9jH2chysrD3jhHjWcbX3TuYAXHYzaIXKwMNmF220HocqsZiNOVBB3pm5YVtGiH0NMbjXP6SxOdjq5S3mJnWW4nUUn9CpJYnaOJLMMrErblhoAD1EAaeFaLbRX1lvU7D4Gujgx1f99//KstiunaMk3g9HF3ZmBxOIw20MUGtpnyLlRWggHNk492aBekrGdsuDuzOewpPXMVRj7ya1jfKzduYPGJC9mcPe+9mkW2KxOh1FYth9qMLezCwCBSsXHQ3LZC90yo+sBpIrU2mHHpoc2NuE17u3RctsrlWXs82WbfaI5IOoPCAOnWq3jsKUe5bYMCrFYYAMIMagcDWl707wDD4khndEe1bEJcfLmGYEKVQiIgQwkR0is/2xtK04GVSbue4z3ZJzqSOz7p4EAHkOIp0ZaQhxam/gv+6+1voeDxd664zvbs3UJMFy9kqoHU50I9VZ/u3ric5M5EuXSf1Lbvr+1HtrjaG0c+GtrcBOVFFsjgAty7Kt4w8+GnXRjY4yWsW8kfkAgnrcu2xp+yHrP+NDLXKyJdeBTI9de2SWZFAliwA8TNWXfjdoWbxuWx3Xlio+zrrp0486CeaMckcb97BUW05HG6W9z4K6zI2UMuVhAOkyNOEg/E1oWG39xFxQyXVIP6C/hWM2uvx+VWbdnaRVxbOoY6eB/A0f8AT4ZSucU/2hUnKtMvW19577qma5pmgwqjQ+rwonssEIJ4ETxnjrr6qq+0lm03hB9/86suCxY7BbnLJmjyX+Vc8MMbqCpfgKE3KOz3CYt7mLwlsKjWS9wuxnMrYfVY1jVgPZWhpWU+hPaQvLiP/buswnkL0NofNX9tarbNeH5crza9h0eiSlZnvZvJdt7R7NFIW6Vti7AIUplB0PMNc99aUrVlFhRjw9w6Nh8cXHHVHKkjTxHuqzxNgy6Cfoz3lvXr+It3WEhVcRHCSn/jWii7WPej7BXbG0c1y26i4joSR3YEMonzX31rk1ZFWh0Umh/PWK7F3rC7X+hdgiFb1xM4CzFtXynhOoArZA9Y/tTdO8m8S4lVHYtcDTmWZazlbuzP1h76KqYOSNRYcu714pCVZkJGhItrHqlppVWdtDGm/c7N7SpmOUFJMDQSQefH10qJpfIiyh7RxoZQ7OJfvZO9PeJ1EiDr486IbFw+Gt2kuu7teukraSCq6NlPCZ4Djp4VULq3XcFyW14kzA+QirttmyFxWAA4Ldf/APQD5V1ujKXsE93tvWkYNc1U8JGg1Ik1O3z3UF5VxFrvADUIBOXjIA4x0qFZ2UuaY5EEA6fWYzp1BHso5szan0Zcq6LIOUcoM93pQShO+Q6E4uPBlO3f3js4HE4kXjcKt2eWEDEhVIhgxGXQr7KtKeknCw5AusqAEnKgAkwOB6mhu9m69rFbSF1bgVL1g3oGpDWsqNMcQQZHrFQhuXbtsx7VxD9mRCnWT9nKeh40Sbq0C406Yd/2oYYhosXTlIB0TnwjvUF3r3rs4pLBtIUNnEI5nLw4Nw8xXmG3FsF0Zrl1S7gQGt8dIkAdTwqPvDhMK2Hvm1cZrq2w0MEUGLiTwUS2nnXW/c6kaFtvFDDYULAErCjryrM7ew7b3JcFyToJIGpnlqePOrzt6+ty3hLjHObllWymDGi6gchqR7aZt4NOKos8ZAg1mCFW2b5LbaivYZ2fsMW0HZgJ+r7tasNxXvbOv21Vb164jrkYggyCEMGIIkayOE8qh4S9Nvpr8KFYzF3LbnsnKwSRwI11+q2hqueJSX2kmLO4SqfReMZvxicLZzHA9ottF7S4uItgSFGcwygkDgSAR51Xf9v88MED/wDZX5W6rGIx1zEAPcvXLjN95iqQOQtrCBfAg01ZtDNxXzkcev8AKlLxvlhZPJjf2I03dzf19o2rubDpaTvW5N4uSSpnuhBAErM8iYmKrDbtdnhLOCuMtzscx+oV1JmSJJB7xEgwYoDhxl7yOQRxKtDa6akdfhNG9n4lvrMxYkcSSTwgamjj49Su9HPyouDilsEbR3ixWEkXWbEWCIAdgXTl3XKkmeEnXxFUfHbR7e61xlVC3BFAVVUcFA8BzrSdubOF8G1MZtJ4xrM+6q3f9Gz6ZLqsJEggggc4iZ0oZ1FhY5Smtmv+j/Yq29lYdXtq4dDcZGUNOclhodPqlRWc+mPAWLF+1bw9pLUoblwIMoJY5U7o0EBW4ferVre8tpVVbIDBQFCluzIAEQAw46Vm29OxPpuNu3rjMAYVUEaKqgQW1nWTp1qaD3Y9xdFA3XsTjLJKswDg6ax0J8AYPqo96Rjf7QvbdgiWlBAJiSbhJ8eAHrq3bO2TasiLaAfE+ZNS2tjmP8+ulTxKeRZH7KglqNGFYBmIknnHr1/A0TwlyHBmNR8a0He/Zds4W4y20DKQ0hQDoddYngTVJTd++U7QWbhTjmymI5+YqmLpbFSi70Xq6mZGHVT7xQ67vHdXAui210tsouZjmEz9kqRz60Rwk5EnjlE+yhOHt929bPJiPj+FPzdJicbotfoK2V2eBe4RBu3mPqQBR781aWBVD3S3hTD4Sza7I91eIYaliWJiPGja75L+bb94fhXzs/D8mWSUuPb+UUepCuwvt7Gdlhbz8MttoPiRA95FZb6NCWN3LDBwWMnmrhh8TVl3t3nW9h+xCsDcJmSPqorXD/hFVj0cIQt0SVhZBESCSPbXoeJhni1NUwZyT6LljlKm3cIYdncVtG5FgrSI1EE1aGesc2nvliUe7ZLqyhmSSgEiSOVans7GdpZtP99Fb2qDV0Wmyrx1aaJ/b0I22o7Wy06l1HAdTz5VPz1A2qmY2D928vvkfGKJxQ7Nj+xlHxu5uPe4zC5ZUE6AMSAOWrLNKrpZ2+pUEW7keSctPzlKh4r4PKbPmKzfLNlHGJPzq+bRwy3nw91VdshdgcyKAe0J7yk5iJ6VTd2ca1q42U5SygTCmYM/aBq3rta4zIpeQ0/YtDlPEJI9RFBF32Ma+CwbJ1EnU+71UsYoMjw99cbMeBApnFjMSAY41SLB1rB2XdGxBvgKGAaw4R4Y5suo1WfEcfZ3isPgDoMHi3fgJxUZzyLkFiTx+qvqqybI3AxFwjMMi82bT2DifdWgbvbmWcKO4Jc8bjQW9X3R4D30iSiNjNpUYvhPR1iHGYYDQ66i/wDx3hr4xRjD7jC2PyuygeGv5b/zYGfdW7KtexSnNfAStGCYhrnaDtEyKqhLdsLCoo+qBOsCi2D6c+P+tWb0pifo4kDVz+kYC6T0iaquEgeyqce4ipNt7OGuxoPZUW/aLsBElgBHu+dLENDHSf8AWpGwla5irCxobij3ifdVN1GyKSudHVj0ZY7P2RVAoE588pqTpoJnThFT29EmLA0eyfAMw+K1ror2of6iZZ6EDEdobpXsKA19QFJgEODJgk6AzwFcWLvAc60P0loPoqk8rog9JVxWWW75nTWrMM+UbZHmgoSpE25eJfXhMVYcCMyaUB2Zgzeu9mGAaXIJ4d22zax4DjVh2JZyLDHX4eFT519xZ438TzAbFuX7pRCoIE96YjQchrxFMbRwjWLptXCCwAMjgQeBE+v2UQxO1Gs3FuW4BHERxHMHqKmb2bPt4vsLod1PZ8UI6yQZB4GR7aizZVijyfRdixvJPiiujFqOLAfH2mnhfXiDm9c+2qbvOr2jcCX7xghRLDjpPADnNVe7irghg7Zo45mn20OHPHLHkjc+J4ZcWatfwyYkdg0gXBlMaRqJ9XAVeLmzEFtUEZQsRGnIR7JrN9xMy4ZHMszEsSzEk94jieAgVZ7u1Lzky8KZ7oA0Gsd7jOpEzwpso8jMcktlYuRmIHAGhlru4i6PvLI89P51NL94+Z+NOV6LjyjR5l7bHkMQOlOrcpgPTitRgEbFYgdsM3BLNw8J7zgqJ9QNS9yTFy7wA7OeQ+0NdOUUEu4nNfuacwvqVY+JNFtkoAmJ/wDhj++tRTleQaltEF8Th7zXjlAPeYMcq5hOhUnmZmKue5GOz4G1+iCn7rED3RWVXsISTBPE8POr5uA5Sw6Gfr5hPiAP4aWpuz0PBaeTiXI36TANlHRlPsYH5VBF2nku/GjUz2cmG4tEbAqMg82/xGlXWxroeyGXUEuR++1eU7kj5OVptHzagKtPCrJgb8vb8yPaIoHewxmfnRPATmt+DD4ipIvZWXHBXePlT2Ds9pcVR9oge0xUXBN8Km7G0vW/11+Iq1iUarhQU0NEMJcJM8qgop51LR6CStBoLUq8Fe1ENM79Ka/lMMfC5/D+NVTDvw8quPpRMHDf9Qe5DVDW6eAFWYv4oTLslR3m9VTN1yBjsPz749pBA98UKt3eOvOpmx7sYqweXaoZ/bFVNXAib/1P7m2V7Xgr2vJPTKt6SLBbAuR9hkf1BgPnWUtbB4cJrY988YtvBXy+soVA6s3dX3mfVWNWzFX+L/FkHk/yLTuLh1bGqp1AVz5ymX4NRXeTY5wzhlJNtuH6Jn6vsjU8daiejLD5sQz/AHbUT4kgAewGtJxGGW4pV1DKeINJzyrIP8dfYZRjHLAGpmxcd3DbPBNR5Hj7/jU/b27bYc5kl7RPmVnk3h41WcRaZQ4UxmUgHwPj7qj8nH6uNxR6Hj5FDIpMqO3sWLhP6TlveT86DuoqTftmTmEHp0phqzBiWLGomeRl9WbkaRugn9ltfq/xGjC8z1+HKhW7Q/s1kD7g/wA+2is6wP8AIqoUir3BDt5n412K8xGjt+sfjXivV66PPfY5FdrpqeA1rnPUjD4E3QRrBEEjx6eNc2krZl1tg3Z+zCbS3CDLy/7xLfA12uPuWi3ZtlLKQTAOgg6TwNH7+GCpoCABHDkOFBb+sAaTNebduzITb7AeJ3hxf5+77QPgKPbo7bLkI7O1wq5JaSYVlyiT4M1BsVs09RS3fHZ4u2P1l/eU/OKxtnpeFkXrR/ZoAuxTq4ioj14HpXI+wcExi9vXh7DG21xFKmSsxGbvcPXSqFjNh27jl2VSTEkgcgB8qVN9dniz+kqUmzIpinbWPgjwI91dsB0ppvV8KxaPHLngXEyOB1HkdanYH/eL+sPjQLY1wraWdOnkTNHdm4tUdXbVUYMQBJgamBzq5O1YjpmvIKcUUJ2JvHYxKg2bqvzgHvDzU6j1ijKa0LZoUFe14vCvaiHGdelC5+Vw8/db3kfhVHAjwotv7eJx17joQOMcFXTXlVcukjkIJ5mffyNWwVRQh7ZKQcqk7MwzXcRaRCMzOsa+M0PYCyQbjBJXMBcOQkHge9xHjUvdfatgY22WxFtOzYOxLQoA1PeOk+HOqHNKPZIoOU+jehxrqqna9JuAfE2rCYhGNwN3gYQERAZjABPejy8RRa9vZhF0bE2AenaJ8jXl0z0gF6U5+iKB+dHuRzrWYWA3n8OHWjvpg39SLAwt+xdCs3aIGDNqNJTmInUHnVCwu+SSouYcrm1DLcIXroCvuq3BNRjTI82KUpWjRdxNpi1i0H2bncPr+r/eA9ta4K+et3d7cGMa30jNZt24uWnAZi5VgYZRwJGuk8K0Q+nXZkwHvHysv84pOdqUrQ3BGUY0zQStZZtTZ5tPcQ/ZJI8uIjzFEb3pvwI0CYhj4Ig+L1SN7N6717Es6F7auQAO7OUCI5wfKkp0UxjydFcx2JBA+8S2vKCdPfNDwNakYyzlKiZ0PxqKR7aG7CmkpUi47H3rWzYRTbZio5EAcTXR9IYVjFk+ZcfhVXs4vtGJaJnxAk9Z5UP2hh3bgCI9/wDOjc10jvTkldhnE73XGuMyW5DGYZtB1gga+yplveUEa22noCD79Kr9pIAmnBVEZyXuSOKbCF/fhkYf2Zis6y4BjwygxWg7t70YfE2x2ZCHgUbQg+3WsuK11stzYvo66a6igyXLticuFSjo2y+AVjSqvtjuFdOVEe0JUMYII5Zh7uHroBtclj9Ux5/IxSIkOLsg4zaYAECfMx8RQY7WCXleIhlPhoQeNdY+w3jQpLBLr0nnXM9TxoLkmuzV1x1tuFxD+2v406DPAg+Rn4VnTWh0HsFcdmv3V/dFT2fa+u/g0eDSrOxcilWmf1X4K6461xbQs6qql2JACxMmvbdsuwVQSxMADiSeFaRut6OMRZYXXUFsuihh3J4zzLRpppqdafFNs+SeiH/Vy4NWWYGoUgx4QPGo1q1lJ1y5RJBEH31d8dZZAFAMnoNZ4H9r4UN2phcNZs3TfxIa8bbAYe1Dvmg5c+WcgniTHPWrOVInMcexfS7nUshBJBViConSCOlXTd70y4vDQt8DEoOZOW4B+uBB9Y9ddjCh1EgGRQzaG7KsDl0pS0Ns2Cz6b9mm0rG5czEa2xaYsp6E/VnyNA9of+oewD+Rwt1+hd0tj2DMazTAej7EMAVuKqzIOs0SsejcqQWcGDJGuvPWhUPk1stL4Dtbj3XYhmJMZS0yZJk+yp1jYNp11ZifZ1jQTpwqdb3hwNxRnsYvDkdFNxAfDIWkeYFdbOv2L1zJh8RbLngjh7TnXkHGvqp/JNCaaZl2/wBu5iEY3C9y7bAgG4zOba8co49yRoRy4+ITDYUsM1tdSAhGUBZ4aCBy86+kbG6C3NMQggagA8Tz1GoFVjfXcTCWSt+0y2rwdYtSIuCQCFQ6hoJMjp66S2r0NVmQvudiQEOXvE6DTlrEUQbdjFsfqx6tK0YoSycB8qKgAcdfGtSNMU2vurct969xbxHIUIu2wsgkkHiMxJ0GhE8xWk+k6yWtIy8QSIjrWTXJnWuejAxZxaHKftLwYHL0nN1JPjzovY2ZYxVy2qi2rvJYW34R1UniYnTrQbd3BpdvqjxB+Nafsbc21ZuLcAkqDExpM61y2cAz6OcvfV5YaieGYaifCagDeBkzK9gZuBOfh7RWlYiAuvSsg3nYvdYjQTyrJqkEm0L6abry0CNAAZgU1tEkISCJBFQrCwQamX9VI61P7jHtEG1t+6pEw45jXUf5mjtreazl7xK+BUkjwkCqw+Hg6SPXXVphzE0ffYKk10y14neHDXpVFaRAUkQPV+FRQwofZw6gyPOpQNOjpCpO2SA1LJTYNPW2rWCzTdk40NZT9XkZ9x1FDdpAEn63DnHwods7awFoAqT4kGKdGMU/dB8VpFbPLUeMmCr5Xq0/qMKhhNQasRggkx7f8j3UHv2xm0AoZ9Hq/T3yyobLCuKdArhkpFH1CeiMzV7TTAzxHtpU3ieW8rsibB3gOBvpiAi3Mk9xtAZBXjyOtaVhP/UPYaA+Euz+iyfMilSpsCBg3fXf18XhiLdgYe2zAsxcNccAzBy6KCYnUzVJ/rCwTs1ARTxAAHwpUqb0KDmBud0eVTUNKlWmlp2Ug7IaV3dXSlSojWZ/idtXLbugY6E6Hz61FTHZ2m4A/ny8q9pULYAZtk3lhcVi7QjgL90r6hmoQ2wBZvrcN57jZhBaSTPUmlSrWtBGi2bslKIu8V7SrEEyp77ANZj9L5GsxuYUTSpVrFSCO7eFjEJ4MK1lr8LSpVyCiVvbO3WGgEcuVUy8ZJkUqVLmGiIRrTjNFKlUsexkjhsODUQ4KDxpUqeAS00AqZZUFDXlKmMnmzxBT1sUqVYMLJsy4gTu8fFfnzp4uY4T6gKVKgPKnqQzcBich9TD8KH3pmlSpcj1/pupNjUmk7EilSpaPoJvQOL0qVKqDxG3Z//Z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5" name="1 Título"/>
          <p:cNvSpPr txBox="1">
            <a:spLocks/>
          </p:cNvSpPr>
          <p:nvPr/>
        </p:nvSpPr>
        <p:spPr bwMode="auto">
          <a:xfrm>
            <a:off x="900113" y="-15875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>
                <a:solidFill>
                  <a:srgbClr val="C00000"/>
                </a:solidFill>
              </a:rPr>
              <a:t>Proyecto </a:t>
            </a:r>
            <a:r>
              <a:rPr lang="es-MX" sz="2800" b="1" dirty="0" smtClean="0">
                <a:solidFill>
                  <a:srgbClr val="C00000"/>
                </a:solidFill>
              </a:rPr>
              <a:t>- Cinepapaya</a:t>
            </a:r>
            <a:endParaRPr lang="es-PE" sz="2800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190" y="777611"/>
            <a:ext cx="6619539" cy="47556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718"/>
            <a:ext cx="184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25577"/>
                </a:solidFill>
                <a:latin typeface="Arial"/>
              </a:rPr>
              <a:t>@</a:t>
            </a:r>
            <a:r>
              <a:rPr lang="en-US" sz="2800" b="1" dirty="0" err="1">
                <a:solidFill>
                  <a:srgbClr val="325577"/>
                </a:solidFill>
                <a:latin typeface="Arial"/>
              </a:rPr>
              <a:t>urteaga</a:t>
            </a:r>
            <a:endParaRPr lang="es-ES_tradnl" sz="2800" dirty="0">
              <a:solidFill>
                <a:srgbClr val="32557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0197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16844"/>
            <a:ext cx="2808288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69" y="681303"/>
            <a:ext cx="792163" cy="67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44" y="697178"/>
            <a:ext cx="3078163" cy="48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1416844"/>
            <a:ext cx="2754312" cy="387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719668"/>
            <a:ext cx="1023938" cy="57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19" y="1357313"/>
            <a:ext cx="2835275" cy="391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" y="-7732"/>
            <a:ext cx="184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25577"/>
                </a:solidFill>
                <a:latin typeface="Arial"/>
              </a:rPr>
              <a:t>@</a:t>
            </a:r>
            <a:r>
              <a:rPr lang="en-US" sz="2800" b="1" dirty="0" err="1">
                <a:solidFill>
                  <a:srgbClr val="325577"/>
                </a:solidFill>
                <a:latin typeface="Arial"/>
              </a:rPr>
              <a:t>urteaga</a:t>
            </a:r>
            <a:endParaRPr lang="es-ES_tradnl" sz="2800" dirty="0">
              <a:solidFill>
                <a:srgbClr val="325577"/>
              </a:solidFill>
              <a:latin typeface="Arial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 bwMode="auto">
          <a:xfrm>
            <a:off x="900113" y="-15875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 smtClean="0">
                <a:solidFill>
                  <a:srgbClr val="C00000"/>
                </a:solidFill>
              </a:rPr>
              <a:t>Cinepapaya Smartphone Apps</a:t>
            </a:r>
            <a:endParaRPr lang="es-PE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736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756721"/>
            <a:ext cx="91440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PE" sz="2800" b="1" dirty="0">
                <a:solidFill>
                  <a:schemeClr val="tx2">
                    <a:lumMod val="75000"/>
                  </a:schemeClr>
                </a:solidFill>
                <a:ea typeface="ＭＳ Ｐゴシック" pitchFamily="34" charset="-128"/>
                <a:cs typeface="Arial" charset="0"/>
              </a:rPr>
              <a:t>Prototipo Financiado por</a:t>
            </a:r>
          </a:p>
          <a:p>
            <a:pPr algn="ctr">
              <a:defRPr/>
            </a:pPr>
            <a:r>
              <a:rPr lang="es-PE" sz="2800" b="1" dirty="0">
                <a:solidFill>
                  <a:schemeClr val="tx2">
                    <a:lumMod val="75000"/>
                  </a:schemeClr>
                </a:solidFill>
                <a:ea typeface="ＭＳ Ｐゴシック" pitchFamily="34" charset="-128"/>
                <a:cs typeface="Arial" charset="0"/>
              </a:rPr>
              <a:t>FIDECOM/FINCYT-PIPEI-</a:t>
            </a:r>
            <a:r>
              <a:rPr lang="es-PE" sz="2800" b="1" dirty="0" smtClean="0">
                <a:solidFill>
                  <a:schemeClr val="tx2">
                    <a:lumMod val="75000"/>
                  </a:schemeClr>
                </a:solidFill>
                <a:ea typeface="ＭＳ Ｐゴシック" pitchFamily="34" charset="-128"/>
                <a:cs typeface="Arial" charset="0"/>
              </a:rPr>
              <a:t>131</a:t>
            </a:r>
            <a:endParaRPr lang="es-PE" sz="2800" b="1" dirty="0">
              <a:solidFill>
                <a:schemeClr val="tx2">
                  <a:lumMod val="75000"/>
                </a:schemeClr>
              </a:solidFill>
              <a:ea typeface="ＭＳ Ｐゴシック" pitchFamily="34" charset="-128"/>
              <a:cs typeface="Arial" charset="0"/>
            </a:endParaRPr>
          </a:p>
        </p:txBody>
      </p:sp>
      <p:pic>
        <p:nvPicPr>
          <p:cNvPr id="3174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577170"/>
            <a:ext cx="2971800" cy="119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76989"/>
            <a:ext cx="4989512" cy="101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278197"/>
            <a:ext cx="2232025" cy="208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957919"/>
            <a:ext cx="2303462" cy="1189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" y="-7732"/>
            <a:ext cx="184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25577"/>
                </a:solidFill>
                <a:latin typeface="Arial"/>
              </a:rPr>
              <a:t>@</a:t>
            </a:r>
            <a:r>
              <a:rPr lang="en-US" sz="2800" b="1" dirty="0" err="1">
                <a:solidFill>
                  <a:srgbClr val="325577"/>
                </a:solidFill>
                <a:latin typeface="Arial"/>
              </a:rPr>
              <a:t>urteaga</a:t>
            </a:r>
            <a:endParaRPr lang="es-ES_tradnl" sz="2800" dirty="0">
              <a:solidFill>
                <a:srgbClr val="325577"/>
              </a:solidFill>
              <a:latin typeface="Arial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 bwMode="auto">
          <a:xfrm>
            <a:off x="900113" y="-15875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>
                <a:solidFill>
                  <a:srgbClr val="C00000"/>
                </a:solidFill>
              </a:rPr>
              <a:t>Proyecto </a:t>
            </a:r>
            <a:r>
              <a:rPr lang="es-MX" sz="2800" b="1" dirty="0" smtClean="0">
                <a:solidFill>
                  <a:srgbClr val="C00000"/>
                </a:solidFill>
              </a:rPr>
              <a:t>- Cinepapaya</a:t>
            </a:r>
            <a:endParaRPr lang="es-PE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42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Box 5"/>
          <p:cNvSpPr txBox="1">
            <a:spLocks noChangeArrowheads="1"/>
          </p:cNvSpPr>
          <p:nvPr/>
        </p:nvSpPr>
        <p:spPr bwMode="auto">
          <a:xfrm>
            <a:off x="395307" y="1041136"/>
            <a:ext cx="3889375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PE" sz="2800" b="1">
                <a:solidFill>
                  <a:srgbClr val="17375E"/>
                </a:solidFill>
              </a:rPr>
              <a:t>Septiembre del 2011</a:t>
            </a:r>
          </a:p>
          <a:p>
            <a:pPr eaLnBrk="1" hangingPunct="1"/>
            <a:endParaRPr lang="es-PE" sz="2800" b="1">
              <a:solidFill>
                <a:srgbClr val="17375E"/>
              </a:solidFill>
            </a:endParaRPr>
          </a:p>
          <a:p>
            <a:pPr algn="just" eaLnBrk="1" hangingPunct="1"/>
            <a:r>
              <a:rPr lang="es-PE" sz="2200" b="1">
                <a:solidFill>
                  <a:srgbClr val="17375E"/>
                </a:solidFill>
              </a:rPr>
              <a:t>Finalista entre 300 proyectos presentados de toda América Latina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69" y="1416844"/>
            <a:ext cx="4221163" cy="348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184114"/>
            <a:ext cx="4068762" cy="137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" y="-7732"/>
            <a:ext cx="184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25577"/>
                </a:solidFill>
                <a:latin typeface="Arial"/>
              </a:rPr>
              <a:t>@</a:t>
            </a:r>
            <a:r>
              <a:rPr lang="en-US" sz="2800" b="1" dirty="0" err="1">
                <a:solidFill>
                  <a:srgbClr val="325577"/>
                </a:solidFill>
                <a:latin typeface="Arial"/>
              </a:rPr>
              <a:t>urteaga</a:t>
            </a:r>
            <a:endParaRPr lang="es-ES_tradnl" sz="2800" dirty="0">
              <a:solidFill>
                <a:srgbClr val="325577"/>
              </a:solidFill>
              <a:latin typeface="Arial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 bwMode="auto">
          <a:xfrm>
            <a:off x="900113" y="-15875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>
                <a:solidFill>
                  <a:srgbClr val="C00000"/>
                </a:solidFill>
              </a:rPr>
              <a:t>Proyecto </a:t>
            </a:r>
            <a:r>
              <a:rPr lang="es-MX" sz="2800" b="1" dirty="0" smtClean="0">
                <a:solidFill>
                  <a:srgbClr val="C00000"/>
                </a:solidFill>
              </a:rPr>
              <a:t>- Cinepapaya</a:t>
            </a:r>
            <a:endParaRPr lang="es-PE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589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AutoShape 2" descr="data:image/jpeg;base64,/9j/4AAQSkZJRgABAQAAAQABAAD/2wCEAAkGBhQSERQUExQVFRUWFhoYGBUYFxcYFxgXGRgXFxgcFRYXHSYeGBkkGRgYHy8gIycpLCwsFx4xNTAqNSYrLCkBCQoKDgwOGg8PGiwkHCQqLCwpLCkpKSwpKSksLSwsLCksLCwsLCksLCwsLiwpKSwpKSwsKSwpLCwsLCwsKSwpLP/AABEIALcBEwMBIgACEQEDEQH/xAAcAAABBQEBAQAAAAAAAAAAAAAFAAMEBgcCAQj/xABKEAACAQIDBQQGBQgHBwUAAAABAhEAAwQSIQUGMUFREyJhcQeBkaGxwRQyQlLRI1NicoKSwuEVFiSisvDxFzNDRIOT0ghjc4Sz/8QAGgEAAwEBAQEAAAAAAAAAAAAAAgMEAQAFBv/EACwRAAICAgIBAwQBAwUAAAAAAAABAhEDIRIxBBNBUQUiYXEyFIGhIyRCUsH/2gAMAwEAAhEDEQA/ABRavBBr0cYru6o4RSEUEZ6h4gmplyhePxBGnM9KNAsYe5Udnotb2SCBOvXWnk2MnT3mjoCivG5TbvVst7JQfZX2VJt4FRyHsFFRlGf3VJ4An1E0PvbMus2lq4fJG/CtXXDinVs11HUZNb3axLcLL+sR8alWtysUf+GB5sv41qa2adW1W0dRmKej7EnibY/aPyFSrXo1unjdtjyDH5CtIFuuxbrqNpFBs+jAfavnyVI95b5VKX0ZWfzl3+5+FXcJXQSto6inW/RrhhxN0/tAfBakp6PMIPsMfN2+VWsJXvZ1x1Fbtbj4Qf8ABB8yx+dGre6GEHDDWfWgPxqX2dd2dpA3r1oqQbSq0zxDAmR0oXo1DdvYOHXhYsj/AKafhUhcEg4Io8lA+AqFsTb30hnXJlgZhrMrMdKI2b2YxHlS3miml8jJY5RdM5NuoGIsAsZ8PgKl4fFlniAAZj1VzeTvN5/IUePJHIriKY3gMCrOFI0Ommh100PI1crXo6wg49sfO/d+TVWdmr+UXzHxFagoo26FSVsry+j/AAf5tj53rx/jpxdxMF+YB82uH4tR+lQ2bQDXcnBD/lrR81n406u6ODH/ACtj/tJ8xRelWGgwbs4UcMNY/wC1b/CnBsHDjhYs/wDbT8Kn0q44hjZNkcLVsfsL+FVb0gYRVsplVV7x4KB06Vdaqu/6/kU8z8BWpmVszrsq9qRkpUQYBzc65cQK7FwHgQfXTNwjjUqHMHbTxjoB2adp1EgQPM86jbNJuHtGEdBMwacx+IAKrrBOvl/rU6ykCAIpiAZJt6CTTyuImQBUPEqSrDSMpOsaka8/CpG6G4lzFg3LlwhDIXXvae4UfSsxXJ0iYLek8utdgVD23uLicODct3QyoQQAYYheUTEnWndlYrtbauRlJ4jjBrk7NcXHTJSinVWktunVSjMPFWnFWult0E2ptk9p2STPAx9Yk8AI4DjWGB1VrsLQXC7CxLBcx1jiGEieR15/KpWx8W+drVwjMkciCdNdDr665OwnFrtBMJXQWnVHhXYXwrTBoLXQSnshHEV0FrrOI7JTW08MA9wgAM9ormjXwmpjLwqfdwisdQDBpOeMpRqL2FHTsr9vCDDi3pr2WWY4nj8TQ/eDFnDXMNeM5SjqRrE5ZWR5mrdi8JmUwqlgDlzcJ5T4ULxuz8RcQB0sPEnKRIkfVjMNOUnxPSkxw1Jyf9v8DJz5L8glmOXA3iMuZtRyh/5UcvWu83n8hTn0C8cgJtMoJJBWBAkLHdMdZp67b1b9b5CqMcVHSAlK4pfAzgkhx5j4itLFZ1YXvez/ABCtGo5CWtipUqVCYKlSpVxwqVKlXHCqsb9ibK+Z+VWeq3vss2l8z/DXGrsonZV7UnJSrbDMeTHgqSSQ0iBGhGsy06EacuZ4RXqbSbk8ceJ00Hjz6UK/pC3EQZnjPLpFdjH2ch1fPIgQMuWDMmZBmI061Jcvgt4Y/wDsglh8ZmuKW72oq0WyaomFxam4gE6svxq+2xTYXWxGSKXQJ29eaGAkwBp1npHDSRWk7A3curhUUvJWCvZk2cqwCVIU6mftGaz/AGvauKM1poFwrbdYBBVjHBucxEaitS2LtHuCy7ZHAGn3o008OdNbMxRW7Bm28LirujO5UICMpC6Efaj6xkHUjXoKqm6tqMOvHUsdeJEmCfVV027juzFxUIDOsBfbqdeVVnDBLSgEhQBAkxWR7Cy17E1RTqioY2na/OJ7fwpy3tS0dO0T2x8aZTJ7RKcwpMTAJiqxuns65exDFhpAddR3tTGbSdIOnlVqy5lMEagweI1FC9xcW63fo91QrWQcrAEZlZy3DpMx50DG40nJWXe1jctrW2cwEBZ48ek9OA6iqBtq064+08hTcgieggZWPj+NaA7NlLRrnGk8Y8Y0FU/e3aNtMdakFmUZoXl90EcOp+VLclHbL54pZVxirYaVKq+Ku3LG1LV5sty3IC2gWDfVgZgJBXOZkA+NFE3mXnbaPMGg1jFsm1BjMva2ghXJAzKIiChPek6yPGglnhJVFgT+neTi3ODoveDwL28Kv0hg94s0nUkS5IAJAOVUA0Ovf8KGbZ2kMPazkZiSFRfvMeAprYOCupktm47W7aXGYkEC5cuXZTLmJMLbXkeYpvevZr3XwoUGBe1PLhIn1A0zE/t2RyWyI27m0LoDtcgngqNlC+Y509sXaeKsXxh8XDC5PZ3SROYCSrR1HDyq3bMx7hTnSABpGYSY4a8Ryn3VW9sK93GYQkABcRrAbkrHUsBM5eI0rOT9xjxxStFhLnj3Yr0MZGq++i1jZsjXQdI/zFSV2eg5VBl+qYMb423+hfEDJbPOPVUV7fefz/CrE2z15SKF4nBMrGeBOhp/j+dhzuovfwzmgcia+z/EKv8AVHyR7V/xCrt2g6irWJktnVKuO1HUe2uXxCjmPbQt1tgjk14bgHEj20NuYlnPMDoOJ8zXK4WopeXuoqzgorg8CDXVDUw4FSrTkeIpsM9umjiRVe3xH5NfM/w0bbGoNC6g/rD8aB70X1dFCsramYIPTpVJseyqZKVSBapVwwxG9uOWYkXIBJMZeE+ula3D11un93+dah/RdpuAHqJpptiJrBYesHn5VPykhvBP2M+sbm27bo7XDCsDqAOGvGjVraFuYB58Y0pnaOKP0sWwMygxJHUanzHyoXjMNdztB9/hxqzHj1ciWU90g/vCezs27gIJW5MRoDAZfMTm9laBstbGPwyXsveiGGuZH0kSPaPAiqXa2a12zcLgEi2GAJ0kEA8PBpoPu7i3wuJPaFuyJOfK0EcYZY4kGNK3009DFkcab6ZYcfhexxWTWDbLGSTBDCJnwMVG26gawGEGGGo14yPnXTXndb91kKjJKqTmIBZYzHm3WqtgL2a6UlhMgjiDGokV0IVL9GZHcb+R4Uzib4USxqZicIU15HgfZPxqtbSxBa43QaD1fzqmb0Rxj9wfs7/tZtC3bRTE95p5meAjrR7cneYXhduYu6Fh0RWgBEzhiCYGgLLGY88tZo1qpmyrLObiKTraZo69mvaR7FNRzWrZbik+Rv62HZPyd+06/eBDQOuYGIisz3j2hasYsnMLgcSLoIaCpNthpyBTl1qhO/QVJxuFKpYJ+3bLAdB2lxf4ffSsmKMtMs8fzcmF88fa/uXzDYlXUFWDDw+Y5U8bdZvYxLIZViCOYq77F2p2tnMxGZdG5eIPsqHN4zx7XR9V9O+sLyn6c1Uqv8B/d7a72rwts022MQeRP1SPXANXDacqmb7rK3sMfBjWUY3baqwKakR4CQaJYXefEYk3jcuaW7Rui2AFQ9m6MwI59zNVWCE1B8jwPqWXBPPeF/uujVb98XFH6hnQ84mI5032naYq1lH1ZPDhpr5aGPXQzCNetW+6AyEBhnMMoIBAMTMVD/recETcu2jcW40MymChEGADoR3hzGopflxyvFKOJXIieRKJole0J2BvRh8YmaxcDdVOjr+sp19fCi1fEyxyg+MlTF3Yqj45JRuoEj1a1IrxlnTrRwdNNHA3H4G1cw4OUQ4hhJ16jj1FVz+qmG/N/wB5/wAasOHJ7Ag8rke6mCtfcePPnijL5QPH2Af9VcP+b/vN+NFN39gWrdwuiAELEyTxPifCnoonsm3Csep+A/GaDypVjoySSRKFunlXSkopxRXn41sUcMleKtPV6KqWK3ZhSd5N27DXy7WwWcAky2p+ryPhVh2bgLdm0iKEXKo00nxknXjpS21hc1yzHNoPlofgDXOL2QYYoYZlcSANJ7y8SNA2scyeVUO0kkNjxfZLN1BoXUHp3a9oTf3ddmzdoQTE6DiAAToeZ19dKlXP8FCjhrc/8GZbk7e+l4fN2eQoxVgAck6EZJ4CDw5eyim08YtpJYgSYHi0GAPZ7qKbLvJh8P2SBOyXukRJdzxJI+0TrWT7bv3sRjLjufyNtWForJQZoXU/fgkmenSqvT++ib1ft0ENkXg+IctB0J98fA0N25igl5gJgR7CKmbt7LIzsCDwE8OPT3UO2gim8wddeHPiP9Ku9iUtuAxhhVAJLJk4/eXKPeRVQxmNh2HeBkzV3wfZoEaPqhW58oNV/erC20xuIC6DtG4TwNC9MPuJYcPiR9GutPAWxr1Ovyo+buy7mBRk+j9uo0HdF/tYhgR9ZgTm1OkeVBL+GT6JcAMS9v3B/wAapuz8PluzCcx9rQRMjXjpQ1t/sKb0l+P/AFk/aF0t9IYaJbIjpIHe+NUhfGrfgcarm6nLMLg8SrAmevAVuGx1t3UAZEYcIKqw9hFZOVaNx4+SbPnndbAWrl64Lwcotp27nHMPq8jpJq1bibkZxaxTPEl1FvLOZSrW21nTUnkauOP+jWtsHDW1tWDfwN1CVVUDO7DLIEAmFbxpbCvIu00wVuGTCYMqxMf7wtaZj5jT1zUc/IXJ4mtpX+x2FRjO5GbYH0bYi7gXxisgRQxyGc7KmjEaRyOk8qnbV3HxN7BYfE21U2rWFGbvANo1x2IXmACDVp3h2s1i59AsEFbWCZLg5F7mUnSNTlj9817i94vo9pcCrStrZz9qSNC7qsexZ1/TpP8AuHFTdbev0djXOThHsxyIqbs7EEJcWdCVn1TU7djc3E48ucOqsEgMWdVgnUcTJ4cqe2xutewLZL4UM3eGVswjhxFejSb2JuUVaIBWp+wMQFvrn+o+a2/6txTbb3NPqoWt2DBp7DXQlxS3AMD7CDrRtaAi9m+brXhicFYuEQSsEdCpKkeUgmqbv5iA1y1glYBrmrtEwWJyL5sQoJ5A1btygvZ4iyP+DibqD9R27VI9T+6sl3ixhvbUJUz/AGgKp/RV1UH2KDXKmuS7Ntp8PayvYbFPbYNbZlYRBBII9Y1FbN6OvSJ9IHYYph2w+o/DtB0MaZx7/Ma42zaz1Nc4bFFXDKSCpBBHEEagjxqPy/Dh5MKkt+zOUuLPqkV7QLc3eRcbhbd0EZ4AuL0cDXTkDxHgaO18RPG8cnGXaKk7BcQby/pK3+fbTLUts3TbfMOBAB1jSdTPhx9VQ/6Q8B7Zr6r6ZLngr4MlJRJUUVwIi2vt9uvzrOt69v461esfR0smzde3aYkMzh7j5RpI0iPXWlIsQBwFH5b2ogSlfQ/bqFtraTWQmRQzO0QTAAALEkgHkPfU63QPbmI/tNtdO5aZjInV2VRp+y1ZgxqWhd12G8Fez21aIkcOnX30/loXu7iS1tweKXGGmmhh19zCi1VqFaMOHtAkHoZHsI+demuMSTkaOOUx5xpVOwW873LqISwmeY5AnkKJRbejvYLbQ29kuMvT8BXtem0DqQCepAr2i9D8hrLH4McbeBkkG+bsXHAkroFIAJyiJOuvhQPa22LoVrAdFsSpHZjvMWBJzEc5nSKGY7DQXDfWUkesaH1VB2dZbLcKnWV05xqJFMjjqViedxouOykNq0o7+uusc+UVXttM7OHWTLEacjGlH9l2/wAkFKlh1Lcj7qDbbxIRwskRJ166VQCWLLc7IaN9UcvChe1tn4q5ea6ti8yuAZ7JiJygNBAjiDU27vTbUG1F1mCrOS1mAJUMNcw69KtuwvTFasYe3a+iY12QEEi0ACSSdJaefuoJS1oJFc2xi7lrDEOjLLAjMpWYRgePiy1VsBiJzkgwF+JAir1vjv8AjaCoq4HHLlzTNoNObLHA8oqppdCqtq5h8RaN54V7lsICwHDjPP31ykYx/dy2ouOAEBy/VmZHOdK0/dXaBFoKOPj04D4VnWyN3HCi4GI5gDuyP5jrNPYXfMYa+iue5qJnVdZIboNQR5mlZY2rRRgmovYO9KeBvfTTfcHI4UKw4d0RB6GdaGbuX3R81q49ly9pe0Qwyq9xUePU3urXsS9jH2chysrD3jhHjWcbX3TuYAXHYzaIXKwMNmF220HocqsZiNOVBB3pm5YVtGiH0NMbjXP6SxOdjq5S3mJnWW4nUUn9CpJYnaOJLMMrErblhoAD1EAaeFaLbRX1lvU7D4Gujgx1f99//KstiunaMk3g9HF3ZmBxOIw20MUGtpnyLlRWggHNk492aBekrGdsuDuzOewpPXMVRj7ya1jfKzduYPGJC9mcPe+9mkW2KxOh1FYth9qMLezCwCBSsXHQ3LZC90yo+sBpIrU2mHHpoc2NuE17u3RctsrlWXs82WbfaI5IOoPCAOnWq3jsKUe5bYMCrFYYAMIMagcDWl707wDD4khndEe1bEJcfLmGYEKVQiIgQwkR0is/2xtK04GVSbue4z3ZJzqSOz7p4EAHkOIp0ZaQhxam/gv+6+1voeDxd664zvbs3UJMFy9kqoHU50I9VZ/u3ric5M5EuXSf1Lbvr+1HtrjaG0c+GtrcBOVFFsjgAty7Kt4w8+GnXRjY4yWsW8kfkAgnrcu2xp+yHrP+NDLXKyJdeBTI9de2SWZFAliwA8TNWXfjdoWbxuWx3Xlio+zrrp0486CeaMckcb97BUW05HG6W9z4K6zI2UMuVhAOkyNOEg/E1oWG39xFxQyXVIP6C/hWM2uvx+VWbdnaRVxbOoY6eB/A0f8AT4ZSucU/2hUnKtMvW19577qma5pmgwqjQ+rwonssEIJ4ETxnjrr6qq+0lm03hB9/86suCxY7BbnLJmjyX+Vc8MMbqCpfgKE3KOz3CYt7mLwlsKjWS9wuxnMrYfVY1jVgPZWhpWU+hPaQvLiP/buswnkL0NofNX9tarbNeH5crza9h0eiSlZnvZvJdt7R7NFIW6Vti7AIUplB0PMNc99aUrVlFhRjw9w6Nh8cXHHVHKkjTxHuqzxNgy6Cfoz3lvXr+It3WEhVcRHCSn/jWii7WPej7BXbG0c1y26i4joSR3YEMonzX31rk1ZFWh0Umh/PWK7F3rC7X+hdgiFb1xM4CzFtXynhOoArZA9Y/tTdO8m8S4lVHYtcDTmWZazlbuzP1h76KqYOSNRYcu714pCVZkJGhItrHqlppVWdtDGm/c7N7SpmOUFJMDQSQefH10qJpfIiyh7RxoZQ7OJfvZO9PeJ1EiDr486IbFw+Gt2kuu7teukraSCq6NlPCZ4Djp4VULq3XcFyW14kzA+QirttmyFxWAA4Ldf/APQD5V1ujKXsE93tvWkYNc1U8JGg1Ik1O3z3UF5VxFrvADUIBOXjIA4x0qFZ2UuaY5EEA6fWYzp1BHso5szan0Zcq6LIOUcoM93pQShO+Q6E4uPBlO3f3js4HE4kXjcKt2eWEDEhVIhgxGXQr7KtKeknCw5AusqAEnKgAkwOB6mhu9m69rFbSF1bgVL1g3oGpDWsqNMcQQZHrFQhuXbtsx7VxD9mRCnWT9nKeh40Sbq0C406Yd/2oYYhosXTlIB0TnwjvUF3r3rs4pLBtIUNnEI5nLw4Nw8xXmG3FsF0Zrl1S7gQGt8dIkAdTwqPvDhMK2Hvm1cZrq2w0MEUGLiTwUS2nnXW/c6kaFtvFDDYULAErCjryrM7ew7b3JcFyToJIGpnlqePOrzt6+ty3hLjHObllWymDGi6gchqR7aZt4NOKos8ZAg1mCFW2b5LbaivYZ2fsMW0HZgJ+r7tasNxXvbOv21Vb164jrkYggyCEMGIIkayOE8qh4S9Nvpr8KFYzF3LbnsnKwSRwI11+q2hqueJSX2kmLO4SqfReMZvxicLZzHA9ottF7S4uItgSFGcwygkDgSAR51Xf9v88MED/wDZX5W6rGIx1zEAPcvXLjN95iqQOQtrCBfAg01ZtDNxXzkcev8AKlLxvlhZPJjf2I03dzf19o2rubDpaTvW5N4uSSpnuhBAErM8iYmKrDbtdnhLOCuMtzscx+oV1JmSJJB7xEgwYoDhxl7yOQRxKtDa6akdfhNG9n4lvrMxYkcSSTwgamjj49Su9HPyouDilsEbR3ixWEkXWbEWCIAdgXTl3XKkmeEnXxFUfHbR7e61xlVC3BFAVVUcFA8BzrSdubOF8G1MZtJ4xrM+6q3f9Gz6ZLqsJEggggc4iZ0oZ1FhY5Smtmv+j/Yq29lYdXtq4dDcZGUNOclhodPqlRWc+mPAWLF+1bw9pLUoblwIMoJY5U7o0EBW4ferVre8tpVVbIDBQFCluzIAEQAw46Vm29OxPpuNu3rjMAYVUEaKqgQW1nWTp1qaD3Y9xdFA3XsTjLJKswDg6ax0J8AYPqo96Rjf7QvbdgiWlBAJiSbhJ8eAHrq3bO2TasiLaAfE+ZNS2tjmP8+ulTxKeRZH7KglqNGFYBmIknnHr1/A0TwlyHBmNR8a0He/Zds4W4y20DKQ0hQDoddYngTVJTd++U7QWbhTjmymI5+YqmLpbFSi70Xq6mZGHVT7xQ67vHdXAui210tsouZjmEz9kqRz60Rwk5EnjlE+yhOHt929bPJiPj+FPzdJicbotfoK2V2eBe4RBu3mPqQBR781aWBVD3S3hTD4Sza7I91eIYaliWJiPGja75L+bb94fhXzs/D8mWSUuPb+UUepCuwvt7Gdlhbz8MttoPiRA95FZb6NCWN3LDBwWMnmrhh8TVl3t3nW9h+xCsDcJmSPqorXD/hFVj0cIQt0SVhZBESCSPbXoeJhni1NUwZyT6LljlKm3cIYdncVtG5FgrSI1EE1aGesc2nvliUe7ZLqyhmSSgEiSOVans7GdpZtP99Fb2qDV0Wmyrx1aaJ/b0I22o7Wy06l1HAdTz5VPz1A2qmY2D928vvkfGKJxQ7Nj+xlHxu5uPe4zC5ZUE6AMSAOWrLNKrpZ2+pUEW7keSctPzlKh4r4PKbPmKzfLNlHGJPzq+bRwy3nw91VdshdgcyKAe0J7yk5iJ6VTd2ca1q42U5SygTCmYM/aBq3rta4zIpeQ0/YtDlPEJI9RFBF32Ma+CwbJ1EnU+71UsYoMjw99cbMeBApnFjMSAY41SLB1rB2XdGxBvgKGAaw4R4Y5suo1WfEcfZ3isPgDoMHi3fgJxUZzyLkFiTx+qvqqybI3AxFwjMMi82bT2DifdWgbvbmWcKO4Jc8bjQW9X3R4D30iSiNjNpUYvhPR1iHGYYDQ66i/wDx3hr4xRjD7jC2PyuygeGv5b/zYGfdW7KtexSnNfAStGCYhrnaDtEyKqhLdsLCoo+qBOsCi2D6c+P+tWb0pifo4kDVz+kYC6T0iaquEgeyqce4ipNt7OGuxoPZUW/aLsBElgBHu+dLENDHSf8AWpGwla5irCxobij3ifdVN1GyKSudHVj0ZY7P2RVAoE588pqTpoJnThFT29EmLA0eyfAMw+K1ror2of6iZZ6EDEdobpXsKA19QFJgEODJgk6AzwFcWLvAc60P0loPoqk8rog9JVxWWW75nTWrMM+UbZHmgoSpE25eJfXhMVYcCMyaUB2Zgzeu9mGAaXIJ4d22zax4DjVh2JZyLDHX4eFT519xZ438TzAbFuX7pRCoIE96YjQchrxFMbRwjWLptXCCwAMjgQeBE+v2UQxO1Gs3FuW4BHERxHMHqKmb2bPt4vsLod1PZ8UI6yQZB4GR7aizZVijyfRdixvJPiiujFqOLAfH2mnhfXiDm9c+2qbvOr2jcCX7xghRLDjpPADnNVe7irghg7Zo45mn20OHPHLHkjc+J4ZcWatfwyYkdg0gXBlMaRqJ9XAVeLmzEFtUEZQsRGnIR7JrN9xMy4ZHMszEsSzEk94jieAgVZ7u1Lzky8KZ7oA0Gsd7jOpEzwpso8jMcktlYuRmIHAGhlru4i6PvLI89P51NL94+Z+NOV6LjyjR5l7bHkMQOlOrcpgPTitRgEbFYgdsM3BLNw8J7zgqJ9QNS9yTFy7wA7OeQ+0NdOUUEu4nNfuacwvqVY+JNFtkoAmJ/wDhj++tRTleQaltEF8Th7zXjlAPeYMcq5hOhUnmZmKue5GOz4G1+iCn7rED3RWVXsISTBPE8POr5uA5Sw6Gfr5hPiAP4aWpuz0PBaeTiXI36TANlHRlPsYH5VBF2nku/GjUz2cmG4tEbAqMg82/xGlXWxroeyGXUEuR++1eU7kj5OVptHzagKtPCrJgb8vb8yPaIoHewxmfnRPATmt+DD4ipIvZWXHBXePlT2Ds9pcVR9oge0xUXBN8Km7G0vW/11+Iq1iUarhQU0NEMJcJM8qgop51LR6CStBoLUq8Fe1ENM79Ka/lMMfC5/D+NVTDvw8quPpRMHDf9Qe5DVDW6eAFWYv4oTLslR3m9VTN1yBjsPz749pBA98UKt3eOvOpmx7sYqweXaoZ/bFVNXAib/1P7m2V7Xgr2vJPTKt6SLBbAuR9hkf1BgPnWUtbB4cJrY988YtvBXy+soVA6s3dX3mfVWNWzFX+L/FkHk/yLTuLh1bGqp1AVz5ymX4NRXeTY5wzhlJNtuH6Jn6vsjU8daiejLD5sQz/AHbUT4kgAewGtJxGGW4pV1DKeINJzyrIP8dfYZRjHLAGpmxcd3DbPBNR5Hj7/jU/b27bYc5kl7RPmVnk3h41WcRaZQ4UxmUgHwPj7qj8nH6uNxR6Hj5FDIpMqO3sWLhP6TlveT86DuoqTftmTmEHp0phqzBiWLGomeRl9WbkaRugn9ltfq/xGjC8z1+HKhW7Q/s1kD7g/wA+2is6wP8AIqoUir3BDt5n412K8xGjt+sfjXivV66PPfY5FdrpqeA1rnPUjD4E3QRrBEEjx6eNc2krZl1tg3Z+zCbS3CDLy/7xLfA12uPuWi3ZtlLKQTAOgg6TwNH7+GCpoCABHDkOFBb+sAaTNebduzITb7AeJ3hxf5+77QPgKPbo7bLkI7O1wq5JaSYVlyiT4M1BsVs09RS3fHZ4u2P1l/eU/OKxtnpeFkXrR/ZoAuxTq4ioj14HpXI+wcExi9vXh7DG21xFKmSsxGbvcPXSqFjNh27jl2VSTEkgcgB8qVN9dniz+kqUmzIpinbWPgjwI91dsB0ppvV8KxaPHLngXEyOB1HkdanYH/eL+sPjQLY1wraWdOnkTNHdm4tUdXbVUYMQBJgamBzq5O1YjpmvIKcUUJ2JvHYxKg2bqvzgHvDzU6j1ijKa0LZoUFe14vCvaiHGdelC5+Vw8/db3kfhVHAjwotv7eJx17joQOMcFXTXlVcukjkIJ5mffyNWwVRQh7ZKQcqk7MwzXcRaRCMzOsa+M0PYCyQbjBJXMBcOQkHge9xHjUvdfatgY22WxFtOzYOxLQoA1PeOk+HOqHNKPZIoOU+jehxrqqna9JuAfE2rCYhGNwN3gYQERAZjABPejy8RRa9vZhF0bE2AenaJ8jXl0z0gF6U5+iKB+dHuRzrWYWA3n8OHWjvpg39SLAwt+xdCs3aIGDNqNJTmInUHnVCwu+SSouYcrm1DLcIXroCvuq3BNRjTI82KUpWjRdxNpi1i0H2bncPr+r/eA9ta4K+et3d7cGMa30jNZt24uWnAZi5VgYZRwJGuk8K0Q+nXZkwHvHysv84pOdqUrQ3BGUY0zQStZZtTZ5tPcQ/ZJI8uIjzFEb3pvwI0CYhj4Ig+L1SN7N6717Es6F7auQAO7OUCI5wfKkp0UxjydFcx2JBA+8S2vKCdPfNDwNakYyzlKiZ0PxqKR7aG7CmkpUi47H3rWzYRTbZio5EAcTXR9IYVjFk+ZcfhVXs4vtGJaJnxAk9Z5UP2hh3bgCI9/wDOjc10jvTkldhnE73XGuMyW5DGYZtB1gga+yplveUEa22noCD79Kr9pIAmnBVEZyXuSOKbCF/fhkYf2Zis6y4BjwygxWg7t70YfE2x2ZCHgUbQg+3WsuK11stzYvo66a6igyXLticuFSjo2y+AVjSqvtjuFdOVEe0JUMYII5Zh7uHroBtclj9Ux5/IxSIkOLsg4zaYAECfMx8RQY7WCXleIhlPhoQeNdY+w3jQpLBLr0nnXM9TxoLkmuzV1x1tuFxD+2v406DPAg+Rn4VnTWh0HsFcdmv3V/dFT2fa+u/g0eDSrOxcilWmf1X4K6461xbQs6qql2JACxMmvbdsuwVQSxMADiSeFaRut6OMRZYXXUFsuihh3J4zzLRpppqdafFNs+SeiH/Vy4NWWYGoUgx4QPGo1q1lJ1y5RJBEH31d8dZZAFAMnoNZ4H9r4UN2phcNZs3TfxIa8bbAYe1Dvmg5c+WcgniTHPWrOVInMcexfS7nUshBJBViConSCOlXTd70y4vDQt8DEoOZOW4B+uBB9Y9ddjCh1EgGRQzaG7KsDl0pS0Ns2Cz6b9mm0rG5czEa2xaYsp6E/VnyNA9of+oewD+Rwt1+hd0tj2DMazTAej7EMAVuKqzIOs0SsejcqQWcGDJGuvPWhUPk1stL4Dtbj3XYhmJMZS0yZJk+yp1jYNp11ZifZ1jQTpwqdb3hwNxRnsYvDkdFNxAfDIWkeYFdbOv2L1zJh8RbLngjh7TnXkHGvqp/JNCaaZl2/wBu5iEY3C9y7bAgG4zOba8co49yRoRy4+ITDYUsM1tdSAhGUBZ4aCBy86+kbG6C3NMQggagA8Tz1GoFVjfXcTCWSt+0y2rwdYtSIuCQCFQ6hoJMjp66S2r0NVmQvudiQEOXvE6DTlrEUQbdjFsfqx6tK0YoSycB8qKgAcdfGtSNMU2vurct969xbxHIUIu2wsgkkHiMxJ0GhE8xWk+k6yWtIy8QSIjrWTXJnWuejAxZxaHKftLwYHL0nN1JPjzovY2ZYxVy2qi2rvJYW34R1UniYnTrQbd3BpdvqjxB+Nafsbc21ZuLcAkqDExpM61y2cAz6OcvfV5YaieGYaifCagDeBkzK9gZuBOfh7RWlYiAuvSsg3nYvdYjQTyrJqkEm0L6abry0CNAAZgU1tEkISCJBFQrCwQamX9VI61P7jHtEG1t+6pEw45jXUf5mjtreazl7xK+BUkjwkCqw+Hg6SPXXVphzE0ffYKk10y14neHDXpVFaRAUkQPV+FRQwofZw6gyPOpQNOjpCpO2SA1LJTYNPW2rWCzTdk40NZT9XkZ9x1FDdpAEn63DnHwods7awFoAqT4kGKdGMU/dB8VpFbPLUeMmCr5Xq0/qMKhhNQasRggkx7f8j3UHv2xm0AoZ9Hq/T3yyobLCuKdArhkpFH1CeiMzV7TTAzxHtpU3ieW8rsibB3gOBvpiAi3Mk9xtAZBXjyOtaVhP/UPYaA+Euz+iyfMilSpsCBg3fXf18XhiLdgYe2zAsxcNccAzBy6KCYnUzVJ/rCwTs1ARTxAAHwpUqb0KDmBud0eVTUNKlWmlp2Ug7IaV3dXSlSojWZ/idtXLbugY6E6Hz61FTHZ2m4A/ny8q9pULYAZtk3lhcVi7QjgL90r6hmoQ2wBZvrcN57jZhBaSTPUmlSrWtBGi2bslKIu8V7SrEEyp77ANZj9L5GsxuYUTSpVrFSCO7eFjEJ4MK1lr8LSpVyCiVvbO3WGgEcuVUy8ZJkUqVLmGiIRrTjNFKlUsexkjhsODUQ4KDxpUqeAS00AqZZUFDXlKmMnmzxBT1sUqVYMLJsy4gTu8fFfnzp4uY4T6gKVKgPKnqQzcBich9TD8KH3pmlSpcj1/pupNjUmk7EilSpaPoJvQOL0qVKqDxG3Z//Z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4" name="AutoShape 4" descr="data:image/jpeg;base64,/9j/4AAQSkZJRgABAQAAAQABAAD/2wCEAAkGBhQSERQUExQVFRUWFhoYGBUYFxcYFxgXGRgXFxgcFRYXHSYeGBkkGRgYHy8gIycpLCwsFx4xNTAqNSYrLCkBCQoKDgwOGg8PGiwkHCQqLCwpLCkpKSwpKSksLSwsLCksLCwsLCksLCwsLiwpKSwpKSwsKSwpLCwsLCwsKSwpLP/AABEIALcBEwMBIgACEQEDEQH/xAAcAAABBQEBAQAAAAAAAAAAAAAFAAMEBgcCAQj/xABKEAACAQIDBQQGBQgHBwUAAAABAhEAAwQSIQUGMUFREyJhcQeBkaGxwRQyQlLRI1NicoKSwuEVFiSisvDxFzNDRIOT0ghjc4Sz/8QAGgEAAwEBAQEAAAAAAAAAAAAAAgMEAQAFBv/EACwRAAICAgIBAwQBAwUAAAAAAAABAhEDIRIxBBNBUQUiYXEyFIGhIyRCUsH/2gAMAwEAAhEDEQA/ABRavBBr0cYru6o4RSEUEZ6h4gmplyhePxBGnM9KNAsYe5Udnotb2SCBOvXWnk2MnT3mjoCivG5TbvVst7JQfZX2VJt4FRyHsFFRlGf3VJ4An1E0PvbMus2lq4fJG/CtXXDinVs11HUZNb3axLcLL+sR8alWtysUf+GB5sv41qa2adW1W0dRmKej7EnibY/aPyFSrXo1unjdtjyDH5CtIFuuxbrqNpFBs+jAfavnyVI95b5VKX0ZWfzl3+5+FXcJXQSto6inW/RrhhxN0/tAfBakp6PMIPsMfN2+VWsJXvZ1x1Fbtbj4Qf8ABB8yx+dGre6GEHDDWfWgPxqX2dd2dpA3r1oqQbSq0zxDAmR0oXo1DdvYOHXhYsj/AKafhUhcEg4Io8lA+AqFsTb30hnXJlgZhrMrMdKI2b2YxHlS3miml8jJY5RdM5NuoGIsAsZ8PgKl4fFlniAAZj1VzeTvN5/IUePJHIriKY3gMCrOFI0Ommh100PI1crXo6wg49sfO/d+TVWdmr+UXzHxFagoo26FSVsry+j/AAf5tj53rx/jpxdxMF+YB82uH4tR+lQ2bQDXcnBD/lrR81n406u6ODH/ACtj/tJ8xRelWGgwbs4UcMNY/wC1b/CnBsHDjhYs/wDbT8Kn0q44hjZNkcLVsfsL+FVb0gYRVsplVV7x4KB06Vdaqu/6/kU8z8BWpmVszrsq9qRkpUQYBzc65cQK7FwHgQfXTNwjjUqHMHbTxjoB2adp1EgQPM86jbNJuHtGEdBMwacx+IAKrrBOvl/rU6ykCAIpiAZJt6CTTyuImQBUPEqSrDSMpOsaka8/CpG6G4lzFg3LlwhDIXXvae4UfSsxXJ0iYLek8utdgVD23uLicODct3QyoQQAYYheUTEnWndlYrtbauRlJ4jjBrk7NcXHTJSinVWktunVSjMPFWnFWult0E2ptk9p2STPAx9Yk8AI4DjWGB1VrsLQXC7CxLBcx1jiGEieR15/KpWx8W+drVwjMkciCdNdDr665OwnFrtBMJXQWnVHhXYXwrTBoLXQSnshHEV0FrrOI7JTW08MA9wgAM9ormjXwmpjLwqfdwisdQDBpOeMpRqL2FHTsr9vCDDi3pr2WWY4nj8TQ/eDFnDXMNeM5SjqRrE5ZWR5mrdi8JmUwqlgDlzcJ5T4ULxuz8RcQB0sPEnKRIkfVjMNOUnxPSkxw1Jyf9v8DJz5L8glmOXA3iMuZtRyh/5UcvWu83n8hTn0C8cgJtMoJJBWBAkLHdMdZp67b1b9b5CqMcVHSAlK4pfAzgkhx5j4itLFZ1YXvez/ABCtGo5CWtipUqVCYKlSpVxwqVKlXHCqsb9ibK+Z+VWeq3vss2l8z/DXGrsonZV7UnJSrbDMeTHgqSSQ0iBGhGsy06EacuZ4RXqbSbk8ceJ00Hjz6UK/pC3EQZnjPLpFdjH2ch1fPIgQMuWDMmZBmI061Jcvgt4Y/wDsglh8ZmuKW72oq0WyaomFxam4gE6svxq+2xTYXWxGSKXQJ29eaGAkwBp1npHDSRWk7A3curhUUvJWCvZk2cqwCVIU6mftGaz/AGvauKM1poFwrbdYBBVjHBucxEaitS2LtHuCy7ZHAGn3o008OdNbMxRW7Bm28LirujO5UICMpC6Efaj6xkHUjXoKqm6tqMOvHUsdeJEmCfVV027juzFxUIDOsBfbqdeVVnDBLSgEhQBAkxWR7Cy17E1RTqioY2na/OJ7fwpy3tS0dO0T2x8aZTJ7RKcwpMTAJiqxuns65exDFhpAddR3tTGbSdIOnlVqy5lMEagweI1FC9xcW63fo91QrWQcrAEZlZy3DpMx50DG40nJWXe1jctrW2cwEBZ48ek9OA6iqBtq064+08hTcgieggZWPj+NaA7NlLRrnGk8Y8Y0FU/e3aNtMdakFmUZoXl90EcOp+VLclHbL54pZVxirYaVKq+Ku3LG1LV5sty3IC2gWDfVgZgJBXOZkA+NFE3mXnbaPMGg1jFsm1BjMva2ghXJAzKIiChPek6yPGglnhJVFgT+neTi3ODoveDwL28Kv0hg94s0nUkS5IAJAOVUA0Ovf8KGbZ2kMPazkZiSFRfvMeAprYOCupktm47W7aXGYkEC5cuXZTLmJMLbXkeYpvevZr3XwoUGBe1PLhIn1A0zE/t2RyWyI27m0LoDtcgngqNlC+Y509sXaeKsXxh8XDC5PZ3SROYCSrR1HDyq3bMx7hTnSABpGYSY4a8Ryn3VW9sK93GYQkABcRrAbkrHUsBM5eI0rOT9xjxxStFhLnj3Yr0MZGq++i1jZsjXQdI/zFSV2eg5VBl+qYMb423+hfEDJbPOPVUV7fefz/CrE2z15SKF4nBMrGeBOhp/j+dhzuovfwzmgcia+z/EKv8AVHyR7V/xCrt2g6irWJktnVKuO1HUe2uXxCjmPbQt1tgjk14bgHEj20NuYlnPMDoOJ8zXK4WopeXuoqzgorg8CDXVDUw4FSrTkeIpsM9umjiRVe3xH5NfM/w0bbGoNC6g/rD8aB70X1dFCsramYIPTpVJseyqZKVSBapVwwxG9uOWYkXIBJMZeE+ula3D11un93+dah/RdpuAHqJpptiJrBYesHn5VPykhvBP2M+sbm27bo7XDCsDqAOGvGjVraFuYB58Y0pnaOKP0sWwMygxJHUanzHyoXjMNdztB9/hxqzHj1ciWU90g/vCezs27gIJW5MRoDAZfMTm9laBstbGPwyXsveiGGuZH0kSPaPAiqXa2a12zcLgEi2GAJ0kEA8PBpoPu7i3wuJPaFuyJOfK0EcYZY4kGNK3009DFkcab6ZYcfhexxWTWDbLGSTBDCJnwMVG26gawGEGGGo14yPnXTXndb91kKjJKqTmIBZYzHm3WqtgL2a6UlhMgjiDGokV0IVL9GZHcb+R4Uzib4USxqZicIU15HgfZPxqtbSxBa43QaD1fzqmb0Rxj9wfs7/tZtC3bRTE95p5meAjrR7cneYXhduYu6Fh0RWgBEzhiCYGgLLGY88tZo1qpmyrLObiKTraZo69mvaR7FNRzWrZbik+Rv62HZPyd+06/eBDQOuYGIisz3j2hasYsnMLgcSLoIaCpNthpyBTl1qhO/QVJxuFKpYJ+3bLAdB2lxf4ffSsmKMtMs8fzcmF88fa/uXzDYlXUFWDDw+Y5U8bdZvYxLIZViCOYq77F2p2tnMxGZdG5eIPsqHN4zx7XR9V9O+sLyn6c1Uqv8B/d7a72rwts022MQeRP1SPXANXDacqmb7rK3sMfBjWUY3baqwKakR4CQaJYXefEYk3jcuaW7Rui2AFQ9m6MwI59zNVWCE1B8jwPqWXBPPeF/uujVb98XFH6hnQ84mI5032naYq1lH1ZPDhpr5aGPXQzCNetW+6AyEBhnMMoIBAMTMVD/recETcu2jcW40MymChEGADoR3hzGopflxyvFKOJXIieRKJole0J2BvRh8YmaxcDdVOjr+sp19fCi1fEyxyg+MlTF3Yqj45JRuoEj1a1IrxlnTrRwdNNHA3H4G1cw4OUQ4hhJ16jj1FVz+qmG/N/wB5/wAasOHJ7Ag8rke6mCtfcePPnijL5QPH2Af9VcP+b/vN+NFN39gWrdwuiAELEyTxPifCnoonsm3Csep+A/GaDypVjoySSRKFunlXSkopxRXn41sUcMleKtPV6KqWK3ZhSd5N27DXy7WwWcAky2p+ryPhVh2bgLdm0iKEXKo00nxknXjpS21hc1yzHNoPlofgDXOL2QYYoYZlcSANJ7y8SNA2scyeVUO0kkNjxfZLN1BoXUHp3a9oTf3ddmzdoQTE6DiAAToeZ19dKlXP8FCjhrc/8GZbk7e+l4fN2eQoxVgAck6EZJ4CDw5eyim08YtpJYgSYHi0GAPZ7qKbLvJh8P2SBOyXukRJdzxJI+0TrWT7bv3sRjLjufyNtWForJQZoXU/fgkmenSqvT++ib1ft0ENkXg+IctB0J98fA0N25igl5gJgR7CKmbt7LIzsCDwE8OPT3UO2gim8wddeHPiP9Ku9iUtuAxhhVAJLJk4/eXKPeRVQxmNh2HeBkzV3wfZoEaPqhW58oNV/erC20xuIC6DtG4TwNC9MPuJYcPiR9GutPAWxr1Ovyo+buy7mBRk+j9uo0HdF/tYhgR9ZgTm1OkeVBL+GT6JcAMS9v3B/wAapuz8PluzCcx9rQRMjXjpQ1t/sKb0l+P/AFk/aF0t9IYaJbIjpIHe+NUhfGrfgcarm6nLMLg8SrAmevAVuGx1t3UAZEYcIKqw9hFZOVaNx4+SbPnndbAWrl64Lwcotp27nHMPq8jpJq1bibkZxaxTPEl1FvLOZSrW21nTUnkauOP+jWtsHDW1tWDfwN1CVVUDO7DLIEAmFbxpbCvIu00wVuGTCYMqxMf7wtaZj5jT1zUc/IXJ4mtpX+x2FRjO5GbYH0bYi7gXxisgRQxyGc7KmjEaRyOk8qnbV3HxN7BYfE21U2rWFGbvANo1x2IXmACDVp3h2s1i59AsEFbWCZLg5F7mUnSNTlj9817i94vo9pcCrStrZz9qSNC7qsexZ1/TpP8AuHFTdbev0djXOThHsxyIqbs7EEJcWdCVn1TU7djc3E48ucOqsEgMWdVgnUcTJ4cqe2xutewLZL4UM3eGVswjhxFejSb2JuUVaIBWp+wMQFvrn+o+a2/6txTbb3NPqoWt2DBp7DXQlxS3AMD7CDrRtaAi9m+brXhicFYuEQSsEdCpKkeUgmqbv5iA1y1glYBrmrtEwWJyL5sQoJ5A1btygvZ4iyP+DibqD9R27VI9T+6sl3ixhvbUJUz/AGgKp/RV1UH2KDXKmuS7Ntp8PayvYbFPbYNbZlYRBBII9Y1FbN6OvSJ9IHYYph2w+o/DtB0MaZx7/Ma42zaz1Nc4bFFXDKSCpBBHEEagjxqPy/Dh5MKkt+zOUuLPqkV7QLc3eRcbhbd0EZ4AuL0cDXTkDxHgaO18RPG8cnGXaKk7BcQby/pK3+fbTLUts3TbfMOBAB1jSdTPhx9VQ/6Q8B7Zr6r6ZLngr4MlJRJUUVwIi2vt9uvzrOt69v461esfR0smzde3aYkMzh7j5RpI0iPXWlIsQBwFH5b2ogSlfQ/bqFtraTWQmRQzO0QTAAALEkgHkPfU63QPbmI/tNtdO5aZjInV2VRp+y1ZgxqWhd12G8Fez21aIkcOnX30/loXu7iS1tweKXGGmmhh19zCi1VqFaMOHtAkHoZHsI+demuMSTkaOOUx5xpVOwW873LqISwmeY5AnkKJRbejvYLbQ29kuMvT8BXtem0DqQCepAr2i9D8hrLH4McbeBkkG+bsXHAkroFIAJyiJOuvhQPa22LoVrAdFsSpHZjvMWBJzEc5nSKGY7DQXDfWUkesaH1VB2dZbLcKnWV05xqJFMjjqViedxouOykNq0o7+uusc+UVXttM7OHWTLEacjGlH9l2/wAkFKlh1Lcj7qDbbxIRwskRJ166VQCWLLc7IaN9UcvChe1tn4q5ea6ti8yuAZ7JiJygNBAjiDU27vTbUG1F1mCrOS1mAJUMNcw69KtuwvTFasYe3a+iY12QEEi0ACSSdJaefuoJS1oJFc2xi7lrDEOjLLAjMpWYRgePiy1VsBiJzkgwF+JAir1vjv8AjaCoq4HHLlzTNoNObLHA8oqppdCqtq5h8RaN54V7lsICwHDjPP31ykYx/dy2ouOAEBy/VmZHOdK0/dXaBFoKOPj04D4VnWyN3HCi4GI5gDuyP5jrNPYXfMYa+iue5qJnVdZIboNQR5mlZY2rRRgmovYO9KeBvfTTfcHI4UKw4d0RB6GdaGbuX3R81q49ly9pe0Qwyq9xUePU3urXsS9jH2chysrD3jhHjWcbX3TuYAXHYzaIXKwMNmF220HocqsZiNOVBB3pm5YVtGiH0NMbjXP6SxOdjq5S3mJnWW4nUUn9CpJYnaOJLMMrErblhoAD1EAaeFaLbRX1lvU7D4Gujgx1f99//KstiunaMk3g9HF3ZmBxOIw20MUGtpnyLlRWggHNk492aBekrGdsuDuzOewpPXMVRj7ya1jfKzduYPGJC9mcPe+9mkW2KxOh1FYth9qMLezCwCBSsXHQ3LZC90yo+sBpIrU2mHHpoc2NuE17u3RctsrlWXs82WbfaI5IOoPCAOnWq3jsKUe5bYMCrFYYAMIMagcDWl707wDD4khndEe1bEJcfLmGYEKVQiIgQwkR0is/2xtK04GVSbue4z3ZJzqSOz7p4EAHkOIp0ZaQhxam/gv+6+1voeDxd664zvbs3UJMFy9kqoHU50I9VZ/u3ric5M5EuXSf1Lbvr+1HtrjaG0c+GtrcBOVFFsjgAty7Kt4w8+GnXRjY4yWsW8kfkAgnrcu2xp+yHrP+NDLXKyJdeBTI9de2SWZFAliwA8TNWXfjdoWbxuWx3Xlio+zrrp0486CeaMckcb97BUW05HG6W9z4K6zI2UMuVhAOkyNOEg/E1oWG39xFxQyXVIP6C/hWM2uvx+VWbdnaRVxbOoY6eB/A0f8AT4ZSucU/2hUnKtMvW19577qma5pmgwqjQ+rwonssEIJ4ETxnjrr6qq+0lm03hB9/86suCxY7BbnLJmjyX+Vc8MMbqCpfgKE3KOz3CYt7mLwlsKjWS9wuxnMrYfVY1jVgPZWhpWU+hPaQvLiP/buswnkL0NofNX9tarbNeH5crza9h0eiSlZnvZvJdt7R7NFIW6Vti7AIUplB0PMNc99aUrVlFhRjw9w6Nh8cXHHVHKkjTxHuqzxNgy6Cfoz3lvXr+It3WEhVcRHCSn/jWii7WPej7BXbG0c1y26i4joSR3YEMonzX31rk1ZFWh0Umh/PWK7F3rC7X+hdgiFb1xM4CzFtXynhOoArZA9Y/tTdO8m8S4lVHYtcDTmWZazlbuzP1h76KqYOSNRYcu714pCVZkJGhItrHqlppVWdtDGm/c7N7SpmOUFJMDQSQefH10qJpfIiyh7RxoZQ7OJfvZO9PeJ1EiDr486IbFw+Gt2kuu7teukraSCq6NlPCZ4Djp4VULq3XcFyW14kzA+QirttmyFxWAA4Ldf/APQD5V1ujKXsE93tvWkYNc1U8JGg1Ik1O3z3UF5VxFrvADUIBOXjIA4x0qFZ2UuaY5EEA6fWYzp1BHso5szan0Zcq6LIOUcoM93pQShO+Q6E4uPBlO3f3js4HE4kXjcKt2eWEDEhVIhgxGXQr7KtKeknCw5AusqAEnKgAkwOB6mhu9m69rFbSF1bgVL1g3oGpDWsqNMcQQZHrFQhuXbtsx7VxD9mRCnWT9nKeh40Sbq0C406Yd/2oYYhosXTlIB0TnwjvUF3r3rs4pLBtIUNnEI5nLw4Nw8xXmG3FsF0Zrl1S7gQGt8dIkAdTwqPvDhMK2Hvm1cZrq2w0MEUGLiTwUS2nnXW/c6kaFtvFDDYULAErCjryrM7ew7b3JcFyToJIGpnlqePOrzt6+ty3hLjHObllWymDGi6gchqR7aZt4NOKos8ZAg1mCFW2b5LbaivYZ2fsMW0HZgJ+r7tasNxXvbOv21Vb164jrkYggyCEMGIIkayOE8qh4S9Nvpr8KFYzF3LbnsnKwSRwI11+q2hqueJSX2kmLO4SqfReMZvxicLZzHA9ottF7S4uItgSFGcwygkDgSAR51Xf9v88MED/wDZX5W6rGIx1zEAPcvXLjN95iqQOQtrCBfAg01ZtDNxXzkcev8AKlLxvlhZPJjf2I03dzf19o2rubDpaTvW5N4uSSpnuhBAErM8iYmKrDbtdnhLOCuMtzscx+oV1JmSJJB7xEgwYoDhxl7yOQRxKtDa6akdfhNG9n4lvrMxYkcSSTwgamjj49Su9HPyouDilsEbR3ixWEkXWbEWCIAdgXTl3XKkmeEnXxFUfHbR7e61xlVC3BFAVVUcFA8BzrSdubOF8G1MZtJ4xrM+6q3f9Gz6ZLqsJEggggc4iZ0oZ1FhY5Smtmv+j/Yq29lYdXtq4dDcZGUNOclhodPqlRWc+mPAWLF+1bw9pLUoblwIMoJY5U7o0EBW4ferVre8tpVVbIDBQFCluzIAEQAw46Vm29OxPpuNu3rjMAYVUEaKqgQW1nWTp1qaD3Y9xdFA3XsTjLJKswDg6ax0J8AYPqo96Rjf7QvbdgiWlBAJiSbhJ8eAHrq3bO2TasiLaAfE+ZNS2tjmP8+ulTxKeRZH7KglqNGFYBmIknnHr1/A0TwlyHBmNR8a0He/Zds4W4y20DKQ0hQDoddYngTVJTd++U7QWbhTjmymI5+YqmLpbFSi70Xq6mZGHVT7xQ67vHdXAui210tsouZjmEz9kqRz60Rwk5EnjlE+yhOHt929bPJiPj+FPzdJicbotfoK2V2eBe4RBu3mPqQBR781aWBVD3S3hTD4Sza7I91eIYaliWJiPGja75L+bb94fhXzs/D8mWSUuPb+UUepCuwvt7Gdlhbz8MttoPiRA95FZb6NCWN3LDBwWMnmrhh8TVl3t3nW9h+xCsDcJmSPqorXD/hFVj0cIQt0SVhZBESCSPbXoeJhni1NUwZyT6LljlKm3cIYdncVtG5FgrSI1EE1aGesc2nvliUe7ZLqyhmSSgEiSOVans7GdpZtP99Fb2qDV0Wmyrx1aaJ/b0I22o7Wy06l1HAdTz5VPz1A2qmY2D928vvkfGKJxQ7Nj+xlHxu5uPe4zC5ZUE6AMSAOWrLNKrpZ2+pUEW7keSctPzlKh4r4PKbPmKzfLNlHGJPzq+bRwy3nw91VdshdgcyKAe0J7yk5iJ6VTd2ca1q42U5SygTCmYM/aBq3rta4zIpeQ0/YtDlPEJI9RFBF32Ma+CwbJ1EnU+71UsYoMjw99cbMeBApnFjMSAY41SLB1rB2XdGxBvgKGAaw4R4Y5suo1WfEcfZ3isPgDoMHi3fgJxUZzyLkFiTx+qvqqybI3AxFwjMMi82bT2DifdWgbvbmWcKO4Jc8bjQW9X3R4D30iSiNjNpUYvhPR1iHGYYDQ66i/wDx3hr4xRjD7jC2PyuygeGv5b/zYGfdW7KtexSnNfAStGCYhrnaDtEyKqhLdsLCoo+qBOsCi2D6c+P+tWb0pifo4kDVz+kYC6T0iaquEgeyqce4ipNt7OGuxoPZUW/aLsBElgBHu+dLENDHSf8AWpGwla5irCxobij3ifdVN1GyKSudHVj0ZY7P2RVAoE588pqTpoJnThFT29EmLA0eyfAMw+K1ror2of6iZZ6EDEdobpXsKA19QFJgEODJgk6AzwFcWLvAc60P0loPoqk8rog9JVxWWW75nTWrMM+UbZHmgoSpE25eJfXhMVYcCMyaUB2Zgzeu9mGAaXIJ4d22zax4DjVh2JZyLDHX4eFT519xZ438TzAbFuX7pRCoIE96YjQchrxFMbRwjWLptXCCwAMjgQeBE+v2UQxO1Gs3FuW4BHERxHMHqKmb2bPt4vsLod1PZ8UI6yQZB4GR7aizZVijyfRdixvJPiiujFqOLAfH2mnhfXiDm9c+2qbvOr2jcCX7xghRLDjpPADnNVe7irghg7Zo45mn20OHPHLHkjc+J4ZcWatfwyYkdg0gXBlMaRqJ9XAVeLmzEFtUEZQsRGnIR7JrN9xMy4ZHMszEsSzEk94jieAgVZ7u1Lzky8KZ7oA0Gsd7jOpEzwpso8jMcktlYuRmIHAGhlru4i6PvLI89P51NL94+Z+NOV6LjyjR5l7bHkMQOlOrcpgPTitRgEbFYgdsM3BLNw8J7zgqJ9QNS9yTFy7wA7OeQ+0NdOUUEu4nNfuacwvqVY+JNFtkoAmJ/wDhj++tRTleQaltEF8Th7zXjlAPeYMcq5hOhUnmZmKue5GOz4G1+iCn7rED3RWVXsISTBPE8POr5uA5Sw6Gfr5hPiAP4aWpuz0PBaeTiXI36TANlHRlPsYH5VBF2nku/GjUz2cmG4tEbAqMg82/xGlXWxroeyGXUEuR++1eU7kj5OVptHzagKtPCrJgb8vb8yPaIoHewxmfnRPATmt+DD4ipIvZWXHBXePlT2Ds9pcVR9oge0xUXBN8Km7G0vW/11+Iq1iUarhQU0NEMJcJM8qgop51LR6CStBoLUq8Fe1ENM79Ka/lMMfC5/D+NVTDvw8quPpRMHDf9Qe5DVDW6eAFWYv4oTLslR3m9VTN1yBjsPz749pBA98UKt3eOvOpmx7sYqweXaoZ/bFVNXAib/1P7m2V7Xgr2vJPTKt6SLBbAuR9hkf1BgPnWUtbB4cJrY988YtvBXy+soVA6s3dX3mfVWNWzFX+L/FkHk/yLTuLh1bGqp1AVz5ymX4NRXeTY5wzhlJNtuH6Jn6vsjU8daiejLD5sQz/AHbUT4kgAewGtJxGGW4pV1DKeINJzyrIP8dfYZRjHLAGpmxcd3DbPBNR5Hj7/jU/b27bYc5kl7RPmVnk3h41WcRaZQ4UxmUgHwPj7qj8nH6uNxR6Hj5FDIpMqO3sWLhP6TlveT86DuoqTftmTmEHp0phqzBiWLGomeRl9WbkaRugn9ltfq/xGjC8z1+HKhW7Q/s1kD7g/wA+2is6wP8AIqoUir3BDt5n412K8xGjt+sfjXivV66PPfY5FdrpqeA1rnPUjD4E3QRrBEEjx6eNc2krZl1tg3Z+zCbS3CDLy/7xLfA12uPuWi3ZtlLKQTAOgg6TwNH7+GCpoCABHDkOFBb+sAaTNebduzITb7AeJ3hxf5+77QPgKPbo7bLkI7O1wq5JaSYVlyiT4M1BsVs09RS3fHZ4u2P1l/eU/OKxtnpeFkXrR/ZoAuxTq4ioj14HpXI+wcExi9vXh7DG21xFKmSsxGbvcPXSqFjNh27jl2VSTEkgcgB8qVN9dniz+kqUmzIpinbWPgjwI91dsB0ppvV8KxaPHLngXEyOB1HkdanYH/eL+sPjQLY1wraWdOnkTNHdm4tUdXbVUYMQBJgamBzq5O1YjpmvIKcUUJ2JvHYxKg2bqvzgHvDzU6j1ijKa0LZoUFe14vCvaiHGdelC5+Vw8/db3kfhVHAjwotv7eJx17joQOMcFXTXlVcukjkIJ5mffyNWwVRQh7ZKQcqk7MwzXcRaRCMzOsa+M0PYCyQbjBJXMBcOQkHge9xHjUvdfatgY22WxFtOzYOxLQoA1PeOk+HOqHNKPZIoOU+jehxrqqna9JuAfE2rCYhGNwN3gYQERAZjABPejy8RRa9vZhF0bE2AenaJ8jXl0z0gF6U5+iKB+dHuRzrWYWA3n8OHWjvpg39SLAwt+xdCs3aIGDNqNJTmInUHnVCwu+SSouYcrm1DLcIXroCvuq3BNRjTI82KUpWjRdxNpi1i0H2bncPr+r/eA9ta4K+et3d7cGMa30jNZt24uWnAZi5VgYZRwJGuk8K0Q+nXZkwHvHysv84pOdqUrQ3BGUY0zQStZZtTZ5tPcQ/ZJI8uIjzFEb3pvwI0CYhj4Ig+L1SN7N6717Es6F7auQAO7OUCI5wfKkp0UxjydFcx2JBA+8S2vKCdPfNDwNakYyzlKiZ0PxqKR7aG7CmkpUi47H3rWzYRTbZio5EAcTXR9IYVjFk+ZcfhVXs4vtGJaJnxAk9Z5UP2hh3bgCI9/wDOjc10jvTkldhnE73XGuMyW5DGYZtB1gga+yplveUEa22noCD79Kr9pIAmnBVEZyXuSOKbCF/fhkYf2Zis6y4BjwygxWg7t70YfE2x2ZCHgUbQg+3WsuK11stzYvo66a6igyXLticuFSjo2y+AVjSqvtjuFdOVEe0JUMYII5Zh7uHroBtclj9Ux5/IxSIkOLsg4zaYAECfMx8RQY7WCXleIhlPhoQeNdY+w3jQpLBLr0nnXM9TxoLkmuzV1x1tuFxD+2v406DPAg+Rn4VnTWh0HsFcdmv3V/dFT2fa+u/g0eDSrOxcilWmf1X4K6461xbQs6qql2JACxMmvbdsuwVQSxMADiSeFaRut6OMRZYXXUFsuihh3J4zzLRpppqdafFNs+SeiH/Vy4NWWYGoUgx4QPGo1q1lJ1y5RJBEH31d8dZZAFAMnoNZ4H9r4UN2phcNZs3TfxIa8bbAYe1Dvmg5c+WcgniTHPWrOVInMcexfS7nUshBJBViConSCOlXTd70y4vDQt8DEoOZOW4B+uBB9Y9ddjCh1EgGRQzaG7KsDl0pS0Ns2Cz6b9mm0rG5czEa2xaYsp6E/VnyNA9of+oewD+Rwt1+hd0tj2DMazTAej7EMAVuKqzIOs0SsejcqQWcGDJGuvPWhUPk1stL4Dtbj3XYhmJMZS0yZJk+yp1jYNp11ZifZ1jQTpwqdb3hwNxRnsYvDkdFNxAfDIWkeYFdbOv2L1zJh8RbLngjh7TnXkHGvqp/JNCaaZl2/wBu5iEY3C9y7bAgG4zOba8co49yRoRy4+ITDYUsM1tdSAhGUBZ4aCBy86+kbG6C3NMQggagA8Tz1GoFVjfXcTCWSt+0y2rwdYtSIuCQCFQ6hoJMjp66S2r0NVmQvudiQEOXvE6DTlrEUQbdjFsfqx6tK0YoSycB8qKgAcdfGtSNMU2vurct969xbxHIUIu2wsgkkHiMxJ0GhE8xWk+k6yWtIy8QSIjrWTXJnWuejAxZxaHKftLwYHL0nN1JPjzovY2ZYxVy2qi2rvJYW34R1UniYnTrQbd3BpdvqjxB+Nafsbc21ZuLcAkqDExpM61y2cAz6OcvfV5YaieGYaifCagDeBkzK9gZuBOfh7RWlYiAuvSsg3nYvdYjQTyrJqkEm0L6abry0CNAAZgU1tEkISCJBFQrCwQamX9VI61P7jHtEG1t+6pEw45jXUf5mjtreazl7xK+BUkjwkCqw+Hg6SPXXVphzE0ffYKk10y14neHDXpVFaRAUkQPV+FRQwofZw6gyPOpQNOjpCpO2SA1LJTYNPW2rWCzTdk40NZT9XkZ9x1FDdpAEn63DnHwods7awFoAqT4kGKdGMU/dB8VpFbPLUeMmCr5Xq0/qMKhhNQasRggkx7f8j3UHv2xm0AoZ9Hq/T3yyobLCuKdArhkpFH1CeiMzV7TTAzxHtpU3ieW8rsibB3gOBvpiAi3Mk9xtAZBXjyOtaVhP/UPYaA+Euz+iyfMilSpsCBg3fXf18XhiLdgYe2zAsxcNccAzBy6KCYnUzVJ/rCwTs1ARTxAAHwpUqb0KDmBud0eVTUNKlWmlp2Ug7IaV3dXSlSojWZ/idtXLbugY6E6Hz61FTHZ2m4A/ny8q9pULYAZtk3lhcVi7QjgL90r6hmoQ2wBZvrcN57jZhBaSTPUmlSrWtBGi2bslKIu8V7SrEEyp77ANZj9L5GsxuYUTSpVrFSCO7eFjEJ4MK1lr8LSpVyCiVvbO3WGgEcuVUy8ZJkUqVLmGiIRrTjNFKlUsexkjhsODUQ4KDxpUqeAS00AqZZUFDXlKmMnmzxBT1sUqVYMLJsy4gTu8fFfnzp4uY4T6gKVKgPKnqQzcBich9TD8KH3pmlSpcj1/pupNjUmk7EilSpaPoJvQOL0qVKqDxG3Z//Z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79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2754563"/>
            <a:ext cx="41656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66" y="697177"/>
            <a:ext cx="2227263" cy="183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Box 10"/>
          <p:cNvSpPr txBox="1">
            <a:spLocks noChangeArrowheads="1"/>
          </p:cNvSpPr>
          <p:nvPr/>
        </p:nvSpPr>
        <p:spPr bwMode="auto">
          <a:xfrm>
            <a:off x="250825" y="937948"/>
            <a:ext cx="50419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PE" sz="2800" b="1">
                <a:solidFill>
                  <a:srgbClr val="17375E"/>
                </a:solidFill>
              </a:rPr>
              <a:t>Noviembre del 2011</a:t>
            </a:r>
          </a:p>
          <a:p>
            <a:pPr eaLnBrk="1" hangingPunct="1"/>
            <a:endParaRPr lang="es-PE" sz="2800" b="1">
              <a:solidFill>
                <a:srgbClr val="17375E"/>
              </a:solidFill>
            </a:endParaRPr>
          </a:p>
          <a:p>
            <a:pPr algn="just" eaLnBrk="1" hangingPunct="1"/>
            <a:r>
              <a:rPr lang="es-PE" sz="2200" b="1">
                <a:solidFill>
                  <a:srgbClr val="17375E"/>
                </a:solidFill>
              </a:rPr>
              <a:t>Ganador en Wayra Lima entre 1,270 proyectos presentados en Perú</a:t>
            </a:r>
          </a:p>
        </p:txBody>
      </p:sp>
      <p:pic>
        <p:nvPicPr>
          <p:cNvPr id="337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9" y="2694496"/>
            <a:ext cx="4052887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" y="-7732"/>
            <a:ext cx="184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25577"/>
                </a:solidFill>
                <a:latin typeface="Arial"/>
              </a:rPr>
              <a:t>@</a:t>
            </a:r>
            <a:r>
              <a:rPr lang="en-US" sz="2800" b="1" dirty="0" err="1">
                <a:solidFill>
                  <a:srgbClr val="325577"/>
                </a:solidFill>
                <a:latin typeface="Arial"/>
              </a:rPr>
              <a:t>urteaga</a:t>
            </a:r>
            <a:endParaRPr lang="es-ES_tradnl" sz="2800" dirty="0">
              <a:solidFill>
                <a:srgbClr val="325577"/>
              </a:solidFill>
              <a:latin typeface="Arial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 bwMode="auto">
          <a:xfrm>
            <a:off x="900113" y="-15875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>
                <a:solidFill>
                  <a:srgbClr val="C00000"/>
                </a:solidFill>
              </a:rPr>
              <a:t>Proyecto </a:t>
            </a:r>
            <a:r>
              <a:rPr lang="es-MX" sz="2800" b="1" dirty="0" smtClean="0">
                <a:solidFill>
                  <a:srgbClr val="C00000"/>
                </a:solidFill>
              </a:rPr>
              <a:t>- Cinepapaya</a:t>
            </a:r>
            <a:endParaRPr lang="es-PE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7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AutoShape 2" descr="data:image/jpeg;base64,/9j/4AAQSkZJRgABAQAAAQABAAD/2wCEAAkGBhQSERQUExQVFRUWFhoYGBUYFxcYFxgXGRgXFxgcFRYXHSYeGBkkGRgYHy8gIycpLCwsFx4xNTAqNSYrLCkBCQoKDgwOGg8PGiwkHCQqLCwpLCkpKSwpKSksLSwsLCksLCwsLCksLCwsLiwpKSwpKSwsKSwpLCwsLCwsKSwpLP/AABEIALcBEwMBIgACEQEDEQH/xAAcAAABBQEBAQAAAAAAAAAAAAAFAAMEBgcCAQj/xABKEAACAQIDBQQGBQgHBwUAAAABAhEAAwQSIQUGMUFREyJhcQeBkaGxwRQyQlLRI1NicoKSwuEVFiSisvDxFzNDRIOT0ghjc4Sz/8QAGgEAAwEBAQEAAAAAAAAAAAAAAgMEAQAFBv/EACwRAAICAgIBAwQBAwUAAAAAAAABAhEDIRIxBBNBUQUiYXEyFIGhIyRCUsH/2gAMAwEAAhEDEQA/ABRavBBr0cYru6o4RSEUEZ6h4gmplyhePxBGnM9KNAsYe5Udnotb2SCBOvXWnk2MnT3mjoCivG5TbvVst7JQfZX2VJt4FRyHsFFRlGf3VJ4An1E0PvbMus2lq4fJG/CtXXDinVs11HUZNb3axLcLL+sR8alWtysUf+GB5sv41qa2adW1W0dRmKej7EnibY/aPyFSrXo1unjdtjyDH5CtIFuuxbrqNpFBs+jAfavnyVI95b5VKX0ZWfzl3+5+FXcJXQSto6inW/RrhhxN0/tAfBakp6PMIPsMfN2+VWsJXvZ1x1Fbtbj4Qf8ABB8yx+dGre6GEHDDWfWgPxqX2dd2dpA3r1oqQbSq0zxDAmR0oXo1DdvYOHXhYsj/AKafhUhcEg4Io8lA+AqFsTb30hnXJlgZhrMrMdKI2b2YxHlS3miml8jJY5RdM5NuoGIsAsZ8PgKl4fFlniAAZj1VzeTvN5/IUePJHIriKY3gMCrOFI0Ommh100PI1crXo6wg49sfO/d+TVWdmr+UXzHxFagoo26FSVsry+j/AAf5tj53rx/jpxdxMF+YB82uH4tR+lQ2bQDXcnBD/lrR81n406u6ODH/ACtj/tJ8xRelWGgwbs4UcMNY/wC1b/CnBsHDjhYs/wDbT8Kn0q44hjZNkcLVsfsL+FVb0gYRVsplVV7x4KB06Vdaqu/6/kU8z8BWpmVszrsq9qRkpUQYBzc65cQK7FwHgQfXTNwjjUqHMHbTxjoB2adp1EgQPM86jbNJuHtGEdBMwacx+IAKrrBOvl/rU6ykCAIpiAZJt6CTTyuImQBUPEqSrDSMpOsaka8/CpG6G4lzFg3LlwhDIXXvae4UfSsxXJ0iYLek8utdgVD23uLicODct3QyoQQAYYheUTEnWndlYrtbauRlJ4jjBrk7NcXHTJSinVWktunVSjMPFWnFWult0E2ptk9p2STPAx9Yk8AI4DjWGB1VrsLQXC7CxLBcx1jiGEieR15/KpWx8W+drVwjMkciCdNdDr665OwnFrtBMJXQWnVHhXYXwrTBoLXQSnshHEV0FrrOI7JTW08MA9wgAM9ormjXwmpjLwqfdwisdQDBpOeMpRqL2FHTsr9vCDDi3pr2WWY4nj8TQ/eDFnDXMNeM5SjqRrE5ZWR5mrdi8JmUwqlgDlzcJ5T4ULxuz8RcQB0sPEnKRIkfVjMNOUnxPSkxw1Jyf9v8DJz5L8glmOXA3iMuZtRyh/5UcvWu83n8hTn0C8cgJtMoJJBWBAkLHdMdZp67b1b9b5CqMcVHSAlK4pfAzgkhx5j4itLFZ1YXvez/ABCtGo5CWtipUqVCYKlSpVxwqVKlXHCqsb9ibK+Z+VWeq3vss2l8z/DXGrsonZV7UnJSrbDMeTHgqSSQ0iBGhGsy06EacuZ4RXqbSbk8ceJ00Hjz6UK/pC3EQZnjPLpFdjH2ch1fPIgQMuWDMmZBmI061Jcvgt4Y/wDsglh8ZmuKW72oq0WyaomFxam4gE6svxq+2xTYXWxGSKXQJ29eaGAkwBp1npHDSRWk7A3curhUUvJWCvZk2cqwCVIU6mftGaz/AGvauKM1poFwrbdYBBVjHBucxEaitS2LtHuCy7ZHAGn3o008OdNbMxRW7Bm28LirujO5UICMpC6Efaj6xkHUjXoKqm6tqMOvHUsdeJEmCfVV027juzFxUIDOsBfbqdeVVnDBLSgEhQBAkxWR7Cy17E1RTqioY2na/OJ7fwpy3tS0dO0T2x8aZTJ7RKcwpMTAJiqxuns65exDFhpAddR3tTGbSdIOnlVqy5lMEagweI1FC9xcW63fo91QrWQcrAEZlZy3DpMx50DG40nJWXe1jctrW2cwEBZ48ek9OA6iqBtq064+08hTcgieggZWPj+NaA7NlLRrnGk8Y8Y0FU/e3aNtMdakFmUZoXl90EcOp+VLclHbL54pZVxirYaVKq+Ku3LG1LV5sty3IC2gWDfVgZgJBXOZkA+NFE3mXnbaPMGg1jFsm1BjMva2ghXJAzKIiChPek6yPGglnhJVFgT+neTi3ODoveDwL28Kv0hg94s0nUkS5IAJAOVUA0Ovf8KGbZ2kMPazkZiSFRfvMeAprYOCupktm47W7aXGYkEC5cuXZTLmJMLbXkeYpvevZr3XwoUGBe1PLhIn1A0zE/t2RyWyI27m0LoDtcgngqNlC+Y509sXaeKsXxh8XDC5PZ3SROYCSrR1HDyq3bMx7hTnSABpGYSY4a8Ryn3VW9sK93GYQkABcRrAbkrHUsBM5eI0rOT9xjxxStFhLnj3Yr0MZGq++i1jZsjXQdI/zFSV2eg5VBl+qYMb423+hfEDJbPOPVUV7fefz/CrE2z15SKF4nBMrGeBOhp/j+dhzuovfwzmgcia+z/EKv8AVHyR7V/xCrt2g6irWJktnVKuO1HUe2uXxCjmPbQt1tgjk14bgHEj20NuYlnPMDoOJ8zXK4WopeXuoqzgorg8CDXVDUw4FSrTkeIpsM9umjiRVe3xH5NfM/w0bbGoNC6g/rD8aB70X1dFCsramYIPTpVJseyqZKVSBapVwwxG9uOWYkXIBJMZeE+ula3D11un93+dah/RdpuAHqJpptiJrBYesHn5VPykhvBP2M+sbm27bo7XDCsDqAOGvGjVraFuYB58Y0pnaOKP0sWwMygxJHUanzHyoXjMNdztB9/hxqzHj1ciWU90g/vCezs27gIJW5MRoDAZfMTm9laBstbGPwyXsveiGGuZH0kSPaPAiqXa2a12zcLgEi2GAJ0kEA8PBpoPu7i3wuJPaFuyJOfK0EcYZY4kGNK3009DFkcab6ZYcfhexxWTWDbLGSTBDCJnwMVG26gawGEGGGo14yPnXTXndb91kKjJKqTmIBZYzHm3WqtgL2a6UlhMgjiDGokV0IVL9GZHcb+R4Uzib4USxqZicIU15HgfZPxqtbSxBa43QaD1fzqmb0Rxj9wfs7/tZtC3bRTE95p5meAjrR7cneYXhduYu6Fh0RWgBEzhiCYGgLLGY88tZo1qpmyrLObiKTraZo69mvaR7FNRzWrZbik+Rv62HZPyd+06/eBDQOuYGIisz3j2hasYsnMLgcSLoIaCpNthpyBTl1qhO/QVJxuFKpYJ+3bLAdB2lxf4ffSsmKMtMs8fzcmF88fa/uXzDYlXUFWDDw+Y5U8bdZvYxLIZViCOYq77F2p2tnMxGZdG5eIPsqHN4zx7XR9V9O+sLyn6c1Uqv8B/d7a72rwts022MQeRP1SPXANXDacqmb7rK3sMfBjWUY3baqwKakR4CQaJYXefEYk3jcuaW7Rui2AFQ9m6MwI59zNVWCE1B8jwPqWXBPPeF/uujVb98XFH6hnQ84mI5032naYq1lH1ZPDhpr5aGPXQzCNetW+6AyEBhnMMoIBAMTMVD/recETcu2jcW40MymChEGADoR3hzGopflxyvFKOJXIieRKJole0J2BvRh8YmaxcDdVOjr+sp19fCi1fEyxyg+MlTF3Yqj45JRuoEj1a1IrxlnTrRwdNNHA3H4G1cw4OUQ4hhJ16jj1FVz+qmG/N/wB5/wAasOHJ7Ag8rke6mCtfcePPnijL5QPH2Af9VcP+b/vN+NFN39gWrdwuiAELEyTxPifCnoonsm3Csep+A/GaDypVjoySSRKFunlXSkopxRXn41sUcMleKtPV6KqWK3ZhSd5N27DXy7WwWcAky2p+ryPhVh2bgLdm0iKEXKo00nxknXjpS21hc1yzHNoPlofgDXOL2QYYoYZlcSANJ7y8SNA2scyeVUO0kkNjxfZLN1BoXUHp3a9oTf3ddmzdoQTE6DiAAToeZ19dKlXP8FCjhrc/8GZbk7e+l4fN2eQoxVgAck6EZJ4CDw5eyim08YtpJYgSYHi0GAPZ7qKbLvJh8P2SBOyXukRJdzxJI+0TrWT7bv3sRjLjufyNtWForJQZoXU/fgkmenSqvT++ib1ft0ENkXg+IctB0J98fA0N25igl5gJgR7CKmbt7LIzsCDwE8OPT3UO2gim8wddeHPiP9Ku9iUtuAxhhVAJLJk4/eXKPeRVQxmNh2HeBkzV3wfZoEaPqhW58oNV/erC20xuIC6DtG4TwNC9MPuJYcPiR9GutPAWxr1Ovyo+buy7mBRk+j9uo0HdF/tYhgR9ZgTm1OkeVBL+GT6JcAMS9v3B/wAapuz8PluzCcx9rQRMjXjpQ1t/sKb0l+P/AFk/aF0t9IYaJbIjpIHe+NUhfGrfgcarm6nLMLg8SrAmevAVuGx1t3UAZEYcIKqw9hFZOVaNx4+SbPnndbAWrl64Lwcotp27nHMPq8jpJq1bibkZxaxTPEl1FvLOZSrW21nTUnkauOP+jWtsHDW1tWDfwN1CVVUDO7DLIEAmFbxpbCvIu00wVuGTCYMqxMf7wtaZj5jT1zUc/IXJ4mtpX+x2FRjO5GbYH0bYi7gXxisgRQxyGc7KmjEaRyOk8qnbV3HxN7BYfE21U2rWFGbvANo1x2IXmACDVp3h2s1i59AsEFbWCZLg5F7mUnSNTlj9817i94vo9pcCrStrZz9qSNC7qsexZ1/TpP8AuHFTdbev0djXOThHsxyIqbs7EEJcWdCVn1TU7djc3E48ucOqsEgMWdVgnUcTJ4cqe2xutewLZL4UM3eGVswjhxFejSb2JuUVaIBWp+wMQFvrn+o+a2/6txTbb3NPqoWt2DBp7DXQlxS3AMD7CDrRtaAi9m+brXhicFYuEQSsEdCpKkeUgmqbv5iA1y1glYBrmrtEwWJyL5sQoJ5A1btygvZ4iyP+DibqD9R27VI9T+6sl3ixhvbUJUz/AGgKp/RV1UH2KDXKmuS7Ntp8PayvYbFPbYNbZlYRBBII9Y1FbN6OvSJ9IHYYph2w+o/DtB0MaZx7/Ma42zaz1Nc4bFFXDKSCpBBHEEagjxqPy/Dh5MKkt+zOUuLPqkV7QLc3eRcbhbd0EZ4AuL0cDXTkDxHgaO18RPG8cnGXaKk7BcQby/pK3+fbTLUts3TbfMOBAB1jSdTPhx9VQ/6Q8B7Zr6r6ZLngr4MlJRJUUVwIi2vt9uvzrOt69v461esfR0smzde3aYkMzh7j5RpI0iPXWlIsQBwFH5b2ogSlfQ/bqFtraTWQmRQzO0QTAAALEkgHkPfU63QPbmI/tNtdO5aZjInV2VRp+y1ZgxqWhd12G8Fez21aIkcOnX30/loXu7iS1tweKXGGmmhh19zCi1VqFaMOHtAkHoZHsI+demuMSTkaOOUx5xpVOwW873LqISwmeY5AnkKJRbejvYLbQ29kuMvT8BXtem0DqQCepAr2i9D8hrLH4McbeBkkG+bsXHAkroFIAJyiJOuvhQPa22LoVrAdFsSpHZjvMWBJzEc5nSKGY7DQXDfWUkesaH1VB2dZbLcKnWV05xqJFMjjqViedxouOykNq0o7+uusc+UVXttM7OHWTLEacjGlH9l2/wAkFKlh1Lcj7qDbbxIRwskRJ166VQCWLLc7IaN9UcvChe1tn4q5ea6ti8yuAZ7JiJygNBAjiDU27vTbUG1F1mCrOS1mAJUMNcw69KtuwvTFasYe3a+iY12QEEi0ACSSdJaefuoJS1oJFc2xi7lrDEOjLLAjMpWYRgePiy1VsBiJzkgwF+JAir1vjv8AjaCoq4HHLlzTNoNObLHA8oqppdCqtq5h8RaN54V7lsICwHDjPP31ykYx/dy2ouOAEBy/VmZHOdK0/dXaBFoKOPj04D4VnWyN3HCi4GI5gDuyP5jrNPYXfMYa+iue5qJnVdZIboNQR5mlZY2rRRgmovYO9KeBvfTTfcHI4UKw4d0RB6GdaGbuX3R81q49ly9pe0Qwyq9xUePU3urXsS9jH2chysrD3jhHjWcbX3TuYAXHYzaIXKwMNmF220HocqsZiNOVBB3pm5YVtGiH0NMbjXP6SxOdjq5S3mJnWW4nUUn9CpJYnaOJLMMrErblhoAD1EAaeFaLbRX1lvU7D4Gujgx1f99//KstiunaMk3g9HF3ZmBxOIw20MUGtpnyLlRWggHNk492aBekrGdsuDuzOewpPXMVRj7ya1jfKzduYPGJC9mcPe+9mkW2KxOh1FYth9qMLezCwCBSsXHQ3LZC90yo+sBpIrU2mHHpoc2NuE17u3RctsrlWXs82WbfaI5IOoPCAOnWq3jsKUe5bYMCrFYYAMIMagcDWl707wDD4khndEe1bEJcfLmGYEKVQiIgQwkR0is/2xtK04GVSbue4z3ZJzqSOz7p4EAHkOIp0ZaQhxam/gv+6+1voeDxd664zvbs3UJMFy9kqoHU50I9VZ/u3ric5M5EuXSf1Lbvr+1HtrjaG0c+GtrcBOVFFsjgAty7Kt4w8+GnXRjY4yWsW8kfkAgnrcu2xp+yHrP+NDLXKyJdeBTI9de2SWZFAliwA8TNWXfjdoWbxuWx3Xlio+zrrp0486CeaMckcb97BUW05HG6W9z4K6zI2UMuVhAOkyNOEg/E1oWG39xFxQyXVIP6C/hWM2uvx+VWbdnaRVxbOoY6eB/A0f8AT4ZSucU/2hUnKtMvW19577qma5pmgwqjQ+rwonssEIJ4ETxnjrr6qq+0lm03hB9/86suCxY7BbnLJmjyX+Vc8MMbqCpfgKE3KOz3CYt7mLwlsKjWS9wuxnMrYfVY1jVgPZWhpWU+hPaQvLiP/buswnkL0NofNX9tarbNeH5crza9h0eiSlZnvZvJdt7R7NFIW6Vti7AIUplB0PMNc99aUrVlFhRjw9w6Nh8cXHHVHKkjTxHuqzxNgy6Cfoz3lvXr+It3WEhVcRHCSn/jWii7WPej7BXbG0c1y26i4joSR3YEMonzX31rk1ZFWh0Umh/PWK7F3rC7X+hdgiFb1xM4CzFtXynhOoArZA9Y/tTdO8m8S4lVHYtcDTmWZazlbuzP1h76KqYOSNRYcu714pCVZkJGhItrHqlppVWdtDGm/c7N7SpmOUFJMDQSQefH10qJpfIiyh7RxoZQ7OJfvZO9PeJ1EiDr486IbFw+Gt2kuu7teukraSCq6NlPCZ4Djp4VULq3XcFyW14kzA+QirttmyFxWAA4Ldf/APQD5V1ujKXsE93tvWkYNc1U8JGg1Ik1O3z3UF5VxFrvADUIBOXjIA4x0qFZ2UuaY5EEA6fWYzp1BHso5szan0Zcq6LIOUcoM93pQShO+Q6E4uPBlO3f3js4HE4kXjcKt2eWEDEhVIhgxGXQr7KtKeknCw5AusqAEnKgAkwOB6mhu9m69rFbSF1bgVL1g3oGpDWsqNMcQQZHrFQhuXbtsx7VxD9mRCnWT9nKeh40Sbq0C406Yd/2oYYhosXTlIB0TnwjvUF3r3rs4pLBtIUNnEI5nLw4Nw8xXmG3FsF0Zrl1S7gQGt8dIkAdTwqPvDhMK2Hvm1cZrq2w0MEUGLiTwUS2nnXW/c6kaFtvFDDYULAErCjryrM7ew7b3JcFyToJIGpnlqePOrzt6+ty3hLjHObllWymDGi6gchqR7aZt4NOKos8ZAg1mCFW2b5LbaivYZ2fsMW0HZgJ+r7tasNxXvbOv21Vb164jrkYggyCEMGIIkayOE8qh4S9Nvpr8KFYzF3LbnsnKwSRwI11+q2hqueJSX2kmLO4SqfReMZvxicLZzHA9ottF7S4uItgSFGcwygkDgSAR51Xf9v88MED/wDZX5W6rGIx1zEAPcvXLjN95iqQOQtrCBfAg01ZtDNxXzkcev8AKlLxvlhZPJjf2I03dzf19o2rubDpaTvW5N4uSSpnuhBAErM8iYmKrDbtdnhLOCuMtzscx+oV1JmSJJB7xEgwYoDhxl7yOQRxKtDa6akdfhNG9n4lvrMxYkcSSTwgamjj49Su9HPyouDilsEbR3ixWEkXWbEWCIAdgXTl3XKkmeEnXxFUfHbR7e61xlVC3BFAVVUcFA8BzrSdubOF8G1MZtJ4xrM+6q3f9Gz6ZLqsJEggggc4iZ0oZ1FhY5Smtmv+j/Yq29lYdXtq4dDcZGUNOclhodPqlRWc+mPAWLF+1bw9pLUoblwIMoJY5U7o0EBW4ferVre8tpVVbIDBQFCluzIAEQAw46Vm29OxPpuNu3rjMAYVUEaKqgQW1nWTp1qaD3Y9xdFA3XsTjLJKswDg6ax0J8AYPqo96Rjf7QvbdgiWlBAJiSbhJ8eAHrq3bO2TasiLaAfE+ZNS2tjmP8+ulTxKeRZH7KglqNGFYBmIknnHr1/A0TwlyHBmNR8a0He/Zds4W4y20DKQ0hQDoddYngTVJTd++U7QWbhTjmymI5+YqmLpbFSi70Xq6mZGHVT7xQ67vHdXAui210tsouZjmEz9kqRz60Rwk5EnjlE+yhOHt929bPJiPj+FPzdJicbotfoK2V2eBe4RBu3mPqQBR781aWBVD3S3hTD4Sza7I91eIYaliWJiPGja75L+bb94fhXzs/D8mWSUuPb+UUepCuwvt7Gdlhbz8MttoPiRA95FZb6NCWN3LDBwWMnmrhh8TVl3t3nW9h+xCsDcJmSPqorXD/hFVj0cIQt0SVhZBESCSPbXoeJhni1NUwZyT6LljlKm3cIYdncVtG5FgrSI1EE1aGesc2nvliUe7ZLqyhmSSgEiSOVans7GdpZtP99Fb2qDV0Wmyrx1aaJ/b0I22o7Wy06l1HAdTz5VPz1A2qmY2D928vvkfGKJxQ7Nj+xlHxu5uPe4zC5ZUE6AMSAOWrLNKrpZ2+pUEW7keSctPzlKh4r4PKbPmKzfLNlHGJPzq+bRwy3nw91VdshdgcyKAe0J7yk5iJ6VTd2ca1q42U5SygTCmYM/aBq3rta4zIpeQ0/YtDlPEJI9RFBF32Ma+CwbJ1EnU+71UsYoMjw99cbMeBApnFjMSAY41SLB1rB2XdGxBvgKGAaw4R4Y5suo1WfEcfZ3isPgDoMHi3fgJxUZzyLkFiTx+qvqqybI3AxFwjMMi82bT2DifdWgbvbmWcKO4Jc8bjQW9X3R4D30iSiNjNpUYvhPR1iHGYYDQ66i/wDx3hr4xRjD7jC2PyuygeGv5b/zYGfdW7KtexSnNfAStGCYhrnaDtEyKqhLdsLCoo+qBOsCi2D6c+P+tWb0pifo4kDVz+kYC6T0iaquEgeyqce4ipNt7OGuxoPZUW/aLsBElgBHu+dLENDHSf8AWpGwla5irCxobij3ifdVN1GyKSudHVj0ZY7P2RVAoE588pqTpoJnThFT29EmLA0eyfAMw+K1ror2of6iZZ6EDEdobpXsKA19QFJgEODJgk6AzwFcWLvAc60P0loPoqk8rog9JVxWWW75nTWrMM+UbZHmgoSpE25eJfXhMVYcCMyaUB2Zgzeu9mGAaXIJ4d22zax4DjVh2JZyLDHX4eFT519xZ438TzAbFuX7pRCoIE96YjQchrxFMbRwjWLptXCCwAMjgQeBE+v2UQxO1Gs3FuW4BHERxHMHqKmb2bPt4vsLod1PZ8UI6yQZB4GR7aizZVijyfRdixvJPiiujFqOLAfH2mnhfXiDm9c+2qbvOr2jcCX7xghRLDjpPADnNVe7irghg7Zo45mn20OHPHLHkjc+J4ZcWatfwyYkdg0gXBlMaRqJ9XAVeLmzEFtUEZQsRGnIR7JrN9xMy4ZHMszEsSzEk94jieAgVZ7u1Lzky8KZ7oA0Gsd7jOpEzwpso8jMcktlYuRmIHAGhlru4i6PvLI89P51NL94+Z+NOV6LjyjR5l7bHkMQOlOrcpgPTitRgEbFYgdsM3BLNw8J7zgqJ9QNS9yTFy7wA7OeQ+0NdOUUEu4nNfuacwvqVY+JNFtkoAmJ/wDhj++tRTleQaltEF8Th7zXjlAPeYMcq5hOhUnmZmKue5GOz4G1+iCn7rED3RWVXsISTBPE8POr5uA5Sw6Gfr5hPiAP4aWpuz0PBaeTiXI36TANlHRlPsYH5VBF2nku/GjUz2cmG4tEbAqMg82/xGlXWxroeyGXUEuR++1eU7kj5OVptHzagKtPCrJgb8vb8yPaIoHewxmfnRPATmt+DD4ipIvZWXHBXePlT2Ds9pcVR9oge0xUXBN8Km7G0vW/11+Iq1iUarhQU0NEMJcJM8qgop51LR6CStBoLUq8Fe1ENM79Ka/lMMfC5/D+NVTDvw8quPpRMHDf9Qe5DVDW6eAFWYv4oTLslR3m9VTN1yBjsPz749pBA98UKt3eOvOpmx7sYqweXaoZ/bFVNXAib/1P7m2V7Xgr2vJPTKt6SLBbAuR9hkf1BgPnWUtbB4cJrY988YtvBXy+soVA6s3dX3mfVWNWzFX+L/FkHk/yLTuLh1bGqp1AVz5ymX4NRXeTY5wzhlJNtuH6Jn6vsjU8daiejLD5sQz/AHbUT4kgAewGtJxGGW4pV1DKeINJzyrIP8dfYZRjHLAGpmxcd3DbPBNR5Hj7/jU/b27bYc5kl7RPmVnk3h41WcRaZQ4UxmUgHwPj7qj8nH6uNxR6Hj5FDIpMqO3sWLhP6TlveT86DuoqTftmTmEHp0phqzBiWLGomeRl9WbkaRugn9ltfq/xGjC8z1+HKhW7Q/s1kD7g/wA+2is6wP8AIqoUir3BDt5n412K8xGjt+sfjXivV66PPfY5FdrpqeA1rnPUjD4E3QRrBEEjx6eNc2krZl1tg3Z+zCbS3CDLy/7xLfA12uPuWi3ZtlLKQTAOgg6TwNH7+GCpoCABHDkOFBb+sAaTNebduzITb7AeJ3hxf5+77QPgKPbo7bLkI7O1wq5JaSYVlyiT4M1BsVs09RS3fHZ4u2P1l/eU/OKxtnpeFkXrR/ZoAuxTq4ioj14HpXI+wcExi9vXh7DG21xFKmSsxGbvcPXSqFjNh27jl2VSTEkgcgB8qVN9dniz+kqUmzIpinbWPgjwI91dsB0ppvV8KxaPHLngXEyOB1HkdanYH/eL+sPjQLY1wraWdOnkTNHdm4tUdXbVUYMQBJgamBzq5O1YjpmvIKcUUJ2JvHYxKg2bqvzgHvDzU6j1ijKa0LZoUFe14vCvaiHGdelC5+Vw8/db3kfhVHAjwotv7eJx17joQOMcFXTXlVcukjkIJ5mffyNWwVRQh7ZKQcqk7MwzXcRaRCMzOsa+M0PYCyQbjBJXMBcOQkHge9xHjUvdfatgY22WxFtOzYOxLQoA1PeOk+HOqHNKPZIoOU+jehxrqqna9JuAfE2rCYhGNwN3gYQERAZjABPejy8RRa9vZhF0bE2AenaJ8jXl0z0gF6U5+iKB+dHuRzrWYWA3n8OHWjvpg39SLAwt+xdCs3aIGDNqNJTmInUHnVCwu+SSouYcrm1DLcIXroCvuq3BNRjTI82KUpWjRdxNpi1i0H2bncPr+r/eA9ta4K+et3d7cGMa30jNZt24uWnAZi5VgYZRwJGuk8K0Q+nXZkwHvHysv84pOdqUrQ3BGUY0zQStZZtTZ5tPcQ/ZJI8uIjzFEb3pvwI0CYhj4Ig+L1SN7N6717Es6F7auQAO7OUCI5wfKkp0UxjydFcx2JBA+8S2vKCdPfNDwNakYyzlKiZ0PxqKR7aG7CmkpUi47H3rWzYRTbZio5EAcTXR9IYVjFk+ZcfhVXs4vtGJaJnxAk9Z5UP2hh3bgCI9/wDOjc10jvTkldhnE73XGuMyW5DGYZtB1gga+yplveUEa22noCD79Kr9pIAmnBVEZyXuSOKbCF/fhkYf2Zis6y4BjwygxWg7t70YfE2x2ZCHgUbQg+3WsuK11stzYvo66a6igyXLticuFSjo2y+AVjSqvtjuFdOVEe0JUMYII5Zh7uHroBtclj9Ux5/IxSIkOLsg4zaYAECfMx8RQY7WCXleIhlPhoQeNdY+w3jQpLBLr0nnXM9TxoLkmuzV1x1tuFxD+2v406DPAg+Rn4VnTWh0HsFcdmv3V/dFT2fa+u/g0eDSrOxcilWmf1X4K6461xbQs6qql2JACxMmvbdsuwVQSxMADiSeFaRut6OMRZYXXUFsuihh3J4zzLRpppqdafFNs+SeiH/Vy4NWWYGoUgx4QPGo1q1lJ1y5RJBEH31d8dZZAFAMnoNZ4H9r4UN2phcNZs3TfxIa8bbAYe1Dvmg5c+WcgniTHPWrOVInMcexfS7nUshBJBViConSCOlXTd70y4vDQt8DEoOZOW4B+uBB9Y9ddjCh1EgGRQzaG7KsDl0pS0Ns2Cz6b9mm0rG5czEa2xaYsp6E/VnyNA9of+oewD+Rwt1+hd0tj2DMazTAej7EMAVuKqzIOs0SsejcqQWcGDJGuvPWhUPk1stL4Dtbj3XYhmJMZS0yZJk+yp1jYNp11ZifZ1jQTpwqdb3hwNxRnsYvDkdFNxAfDIWkeYFdbOv2L1zJh8RbLngjh7TnXkHGvqp/JNCaaZl2/wBu5iEY3C9y7bAgG4zOba8co49yRoRy4+ITDYUsM1tdSAhGUBZ4aCBy86+kbG6C3NMQggagA8Tz1GoFVjfXcTCWSt+0y2rwdYtSIuCQCFQ6hoJMjp66S2r0NVmQvudiQEOXvE6DTlrEUQbdjFsfqx6tK0YoSycB8qKgAcdfGtSNMU2vurct969xbxHIUIu2wsgkkHiMxJ0GhE8xWk+k6yWtIy8QSIjrWTXJnWuejAxZxaHKftLwYHL0nN1JPjzovY2ZYxVy2qi2rvJYW34R1UniYnTrQbd3BpdvqjxB+Nafsbc21ZuLcAkqDExpM61y2cAz6OcvfV5YaieGYaifCagDeBkzK9gZuBOfh7RWlYiAuvSsg3nYvdYjQTyrJqkEm0L6abry0CNAAZgU1tEkISCJBFQrCwQamX9VI61P7jHtEG1t+6pEw45jXUf5mjtreazl7xK+BUkjwkCqw+Hg6SPXXVphzE0ffYKk10y14neHDXpVFaRAUkQPV+FRQwofZw6gyPOpQNOjpCpO2SA1LJTYNPW2rWCzTdk40NZT9XkZ9x1FDdpAEn63DnHwods7awFoAqT4kGKdGMU/dB8VpFbPLUeMmCr5Xq0/qMKhhNQasRggkx7f8j3UHv2xm0AoZ9Hq/T3yyobLCuKdArhkpFH1CeiMzV7TTAzxHtpU3ieW8rsibB3gOBvpiAi3Mk9xtAZBXjyOtaVhP/UPYaA+Euz+iyfMilSpsCBg3fXf18XhiLdgYe2zAsxcNccAzBy6KCYnUzVJ/rCwTs1ARTxAAHwpUqb0KDmBud0eVTUNKlWmlp2Ug7IaV3dXSlSojWZ/idtXLbugY6E6Hz61FTHZ2m4A/ny8q9pULYAZtk3lhcVi7QjgL90r6hmoQ2wBZvrcN57jZhBaSTPUmlSrWtBGi2bslKIu8V7SrEEyp77ANZj9L5GsxuYUTSpVrFSCO7eFjEJ4MK1lr8LSpVyCiVvbO3WGgEcuVUy8ZJkUqVLmGiIRrTjNFKlUsexkjhsODUQ4KDxpUqeAS00AqZZUFDXlKmMnmzxBT1sUqVYMLJsy4gTu8fFfnzp4uY4T6gKVKgPKnqQzcBich9TD8KH3pmlSpcj1/pupNjUmk7EilSpaPoJvQOL0qVKqDxG3Z//Z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18" name="AutoShape 4" descr="data:image/jpeg;base64,/9j/4AAQSkZJRgABAQAAAQABAAD/2wCEAAkGBhQSERQUExQVFRUWFhoYGBUYFxcYFxgXGRgXFxgcFRYXHSYeGBkkGRgYHy8gIycpLCwsFx4xNTAqNSYrLCkBCQoKDgwOGg8PGiwkHCQqLCwpLCkpKSwpKSksLSwsLCksLCwsLCksLCwsLiwpKSwpKSwsKSwpLCwsLCwsKSwpLP/AABEIALcBEwMBIgACEQEDEQH/xAAcAAABBQEBAQAAAAAAAAAAAAAFAAMEBgcCAQj/xABKEAACAQIDBQQGBQgHBwUAAAABAhEAAwQSIQUGMUFREyJhcQeBkaGxwRQyQlLRI1NicoKSwuEVFiSisvDxFzNDRIOT0ghjc4Sz/8QAGgEAAwEBAQEAAAAAAAAAAAAAAgMEAQAFBv/EACwRAAICAgIBAwQBAwUAAAAAAAABAhEDIRIxBBNBUQUiYXEyFIGhIyRCUsH/2gAMAwEAAhEDEQA/ABRavBBr0cYru6o4RSEUEZ6h4gmplyhePxBGnM9KNAsYe5Udnotb2SCBOvXWnk2MnT3mjoCivG5TbvVst7JQfZX2VJt4FRyHsFFRlGf3VJ4An1E0PvbMus2lq4fJG/CtXXDinVs11HUZNb3axLcLL+sR8alWtysUf+GB5sv41qa2adW1W0dRmKej7EnibY/aPyFSrXo1unjdtjyDH5CtIFuuxbrqNpFBs+jAfavnyVI95b5VKX0ZWfzl3+5+FXcJXQSto6inW/RrhhxN0/tAfBakp6PMIPsMfN2+VWsJXvZ1x1Fbtbj4Qf8ABB8yx+dGre6GEHDDWfWgPxqX2dd2dpA3r1oqQbSq0zxDAmR0oXo1DdvYOHXhYsj/AKafhUhcEg4Io8lA+AqFsTb30hnXJlgZhrMrMdKI2b2YxHlS3miml8jJY5RdM5NuoGIsAsZ8PgKl4fFlniAAZj1VzeTvN5/IUePJHIriKY3gMCrOFI0Ommh100PI1crXo6wg49sfO/d+TVWdmr+UXzHxFagoo26FSVsry+j/AAf5tj53rx/jpxdxMF+YB82uH4tR+lQ2bQDXcnBD/lrR81n406u6ODH/ACtj/tJ8xRelWGgwbs4UcMNY/wC1b/CnBsHDjhYs/wDbT8Kn0q44hjZNkcLVsfsL+FVb0gYRVsplVV7x4KB06Vdaqu/6/kU8z8BWpmVszrsq9qRkpUQYBzc65cQK7FwHgQfXTNwjjUqHMHbTxjoB2adp1EgQPM86jbNJuHtGEdBMwacx+IAKrrBOvl/rU6ykCAIpiAZJt6CTTyuImQBUPEqSrDSMpOsaka8/CpG6G4lzFg3LlwhDIXXvae4UfSsxXJ0iYLek8utdgVD23uLicODct3QyoQQAYYheUTEnWndlYrtbauRlJ4jjBrk7NcXHTJSinVWktunVSjMPFWnFWult0E2ptk9p2STPAx9Yk8AI4DjWGB1VrsLQXC7CxLBcx1jiGEieR15/KpWx8W+drVwjMkciCdNdDr665OwnFrtBMJXQWnVHhXYXwrTBoLXQSnshHEV0FrrOI7JTW08MA9wgAM9ormjXwmpjLwqfdwisdQDBpOeMpRqL2FHTsr9vCDDi3pr2WWY4nj8TQ/eDFnDXMNeM5SjqRrE5ZWR5mrdi8JmUwqlgDlzcJ5T4ULxuz8RcQB0sPEnKRIkfVjMNOUnxPSkxw1Jyf9v8DJz5L8glmOXA3iMuZtRyh/5UcvWu83n8hTn0C8cgJtMoJJBWBAkLHdMdZp67b1b9b5CqMcVHSAlK4pfAzgkhx5j4itLFZ1YXvez/ABCtGo5CWtipUqVCYKlSpVxwqVKlXHCqsb9ibK+Z+VWeq3vss2l8z/DXGrsonZV7UnJSrbDMeTHgqSSQ0iBGhGsy06EacuZ4RXqbSbk8ceJ00Hjz6UK/pC3EQZnjPLpFdjH2ch1fPIgQMuWDMmZBmI061Jcvgt4Y/wDsglh8ZmuKW72oq0WyaomFxam4gE6svxq+2xTYXWxGSKXQJ29eaGAkwBp1npHDSRWk7A3curhUUvJWCvZk2cqwCVIU6mftGaz/AGvauKM1poFwrbdYBBVjHBucxEaitS2LtHuCy7ZHAGn3o008OdNbMxRW7Bm28LirujO5UICMpC6Efaj6xkHUjXoKqm6tqMOvHUsdeJEmCfVV027juzFxUIDOsBfbqdeVVnDBLSgEhQBAkxWR7Cy17E1RTqioY2na/OJ7fwpy3tS0dO0T2x8aZTJ7RKcwpMTAJiqxuns65exDFhpAddR3tTGbSdIOnlVqy5lMEagweI1FC9xcW63fo91QrWQcrAEZlZy3DpMx50DG40nJWXe1jctrW2cwEBZ48ek9OA6iqBtq064+08hTcgieggZWPj+NaA7NlLRrnGk8Y8Y0FU/e3aNtMdakFmUZoXl90EcOp+VLclHbL54pZVxirYaVKq+Ku3LG1LV5sty3IC2gWDfVgZgJBXOZkA+NFE3mXnbaPMGg1jFsm1BjMva2ghXJAzKIiChPek6yPGglnhJVFgT+neTi3ODoveDwL28Kv0hg94s0nUkS5IAJAOVUA0Ovf8KGbZ2kMPazkZiSFRfvMeAprYOCupktm47W7aXGYkEC5cuXZTLmJMLbXkeYpvevZr3XwoUGBe1PLhIn1A0zE/t2RyWyI27m0LoDtcgngqNlC+Y509sXaeKsXxh8XDC5PZ3SROYCSrR1HDyq3bMx7hTnSABpGYSY4a8Ryn3VW9sK93GYQkABcRrAbkrHUsBM5eI0rOT9xjxxStFhLnj3Yr0MZGq++i1jZsjXQdI/zFSV2eg5VBl+qYMb423+hfEDJbPOPVUV7fefz/CrE2z15SKF4nBMrGeBOhp/j+dhzuovfwzmgcia+z/EKv8AVHyR7V/xCrt2g6irWJktnVKuO1HUe2uXxCjmPbQt1tgjk14bgHEj20NuYlnPMDoOJ8zXK4WopeXuoqzgorg8CDXVDUw4FSrTkeIpsM9umjiRVe3xH5NfM/w0bbGoNC6g/rD8aB70X1dFCsramYIPTpVJseyqZKVSBapVwwxG9uOWYkXIBJMZeE+ula3D11un93+dah/RdpuAHqJpptiJrBYesHn5VPykhvBP2M+sbm27bo7XDCsDqAOGvGjVraFuYB58Y0pnaOKP0sWwMygxJHUanzHyoXjMNdztB9/hxqzHj1ciWU90g/vCezs27gIJW5MRoDAZfMTm9laBstbGPwyXsveiGGuZH0kSPaPAiqXa2a12zcLgEi2GAJ0kEA8PBpoPu7i3wuJPaFuyJOfK0EcYZY4kGNK3009DFkcab6ZYcfhexxWTWDbLGSTBDCJnwMVG26gawGEGGGo14yPnXTXndb91kKjJKqTmIBZYzHm3WqtgL2a6UlhMgjiDGokV0IVL9GZHcb+R4Uzib4USxqZicIU15HgfZPxqtbSxBa43QaD1fzqmb0Rxj9wfs7/tZtC3bRTE95p5meAjrR7cneYXhduYu6Fh0RWgBEzhiCYGgLLGY88tZo1qpmyrLObiKTraZo69mvaR7FNRzWrZbik+Rv62HZPyd+06/eBDQOuYGIisz3j2hasYsnMLgcSLoIaCpNthpyBTl1qhO/QVJxuFKpYJ+3bLAdB2lxf4ffSsmKMtMs8fzcmF88fa/uXzDYlXUFWDDw+Y5U8bdZvYxLIZViCOYq77F2p2tnMxGZdG5eIPsqHN4zx7XR9V9O+sLyn6c1Uqv8B/d7a72rwts022MQeRP1SPXANXDacqmb7rK3sMfBjWUY3baqwKakR4CQaJYXefEYk3jcuaW7Rui2AFQ9m6MwI59zNVWCE1B8jwPqWXBPPeF/uujVb98XFH6hnQ84mI5032naYq1lH1ZPDhpr5aGPXQzCNetW+6AyEBhnMMoIBAMTMVD/recETcu2jcW40MymChEGADoR3hzGopflxyvFKOJXIieRKJole0J2BvRh8YmaxcDdVOjr+sp19fCi1fEyxyg+MlTF3Yqj45JRuoEj1a1IrxlnTrRwdNNHA3H4G1cw4OUQ4hhJ16jj1FVz+qmG/N/wB5/wAasOHJ7Ag8rke6mCtfcePPnijL5QPH2Af9VcP+b/vN+NFN39gWrdwuiAELEyTxPifCnoonsm3Csep+A/GaDypVjoySSRKFunlXSkopxRXn41sUcMleKtPV6KqWK3ZhSd5N27DXy7WwWcAky2p+ryPhVh2bgLdm0iKEXKo00nxknXjpS21hc1yzHNoPlofgDXOL2QYYoYZlcSANJ7y8SNA2scyeVUO0kkNjxfZLN1BoXUHp3a9oTf3ddmzdoQTE6DiAAToeZ19dKlXP8FCjhrc/8GZbk7e+l4fN2eQoxVgAck6EZJ4CDw5eyim08YtpJYgSYHi0GAPZ7qKbLvJh8P2SBOyXukRJdzxJI+0TrWT7bv3sRjLjufyNtWForJQZoXU/fgkmenSqvT++ib1ft0ENkXg+IctB0J98fA0N25igl5gJgR7CKmbt7LIzsCDwE8OPT3UO2gim8wddeHPiP9Ku9iUtuAxhhVAJLJk4/eXKPeRVQxmNh2HeBkzV3wfZoEaPqhW58oNV/erC20xuIC6DtG4TwNC9MPuJYcPiR9GutPAWxr1Ovyo+buy7mBRk+j9uo0HdF/tYhgR9ZgTm1OkeVBL+GT6JcAMS9v3B/wAapuz8PluzCcx9rQRMjXjpQ1t/sKb0l+P/AFk/aF0t9IYaJbIjpIHe+NUhfGrfgcarm6nLMLg8SrAmevAVuGx1t3UAZEYcIKqw9hFZOVaNx4+SbPnndbAWrl64Lwcotp27nHMPq8jpJq1bibkZxaxTPEl1FvLOZSrW21nTUnkauOP+jWtsHDW1tWDfwN1CVVUDO7DLIEAmFbxpbCvIu00wVuGTCYMqxMf7wtaZj5jT1zUc/IXJ4mtpX+x2FRjO5GbYH0bYi7gXxisgRQxyGc7KmjEaRyOk8qnbV3HxN7BYfE21U2rWFGbvANo1x2IXmACDVp3h2s1i59AsEFbWCZLg5F7mUnSNTlj9817i94vo9pcCrStrZz9qSNC7qsexZ1/TpP8AuHFTdbev0djXOThHsxyIqbs7EEJcWdCVn1TU7djc3E48ucOqsEgMWdVgnUcTJ4cqe2xutewLZL4UM3eGVswjhxFejSb2JuUVaIBWp+wMQFvrn+o+a2/6txTbb3NPqoWt2DBp7DXQlxS3AMD7CDrRtaAi9m+brXhicFYuEQSsEdCpKkeUgmqbv5iA1y1glYBrmrtEwWJyL5sQoJ5A1btygvZ4iyP+DibqD9R27VI9T+6sl3ixhvbUJUz/AGgKp/RV1UH2KDXKmuS7Ntp8PayvYbFPbYNbZlYRBBII9Y1FbN6OvSJ9IHYYph2w+o/DtB0MaZx7/Ma42zaz1Nc4bFFXDKSCpBBHEEagjxqPy/Dh5MKkt+zOUuLPqkV7QLc3eRcbhbd0EZ4AuL0cDXTkDxHgaO18RPG8cnGXaKk7BcQby/pK3+fbTLUts3TbfMOBAB1jSdTPhx9VQ/6Q8B7Zr6r6ZLngr4MlJRJUUVwIi2vt9uvzrOt69v461esfR0smzde3aYkMzh7j5RpI0iPXWlIsQBwFH5b2ogSlfQ/bqFtraTWQmRQzO0QTAAALEkgHkPfU63QPbmI/tNtdO5aZjInV2VRp+y1ZgxqWhd12G8Fez21aIkcOnX30/loXu7iS1tweKXGGmmhh19zCi1VqFaMOHtAkHoZHsI+demuMSTkaOOUx5xpVOwW873LqISwmeY5AnkKJRbejvYLbQ29kuMvT8BXtem0DqQCepAr2i9D8hrLH4McbeBkkG+bsXHAkroFIAJyiJOuvhQPa22LoVrAdFsSpHZjvMWBJzEc5nSKGY7DQXDfWUkesaH1VB2dZbLcKnWV05xqJFMjjqViedxouOykNq0o7+uusc+UVXttM7OHWTLEacjGlH9l2/wAkFKlh1Lcj7qDbbxIRwskRJ166VQCWLLc7IaN9UcvChe1tn4q5ea6ti8yuAZ7JiJygNBAjiDU27vTbUG1F1mCrOS1mAJUMNcw69KtuwvTFasYe3a+iY12QEEi0ACSSdJaefuoJS1oJFc2xi7lrDEOjLLAjMpWYRgePiy1VsBiJzkgwF+JAir1vjv8AjaCoq4HHLlzTNoNObLHA8oqppdCqtq5h8RaN54V7lsICwHDjPP31ykYx/dy2ouOAEBy/VmZHOdK0/dXaBFoKOPj04D4VnWyN3HCi4GI5gDuyP5jrNPYXfMYa+iue5qJnVdZIboNQR5mlZY2rRRgmovYO9KeBvfTTfcHI4UKw4d0RB6GdaGbuX3R81q49ly9pe0Qwyq9xUePU3urXsS9jH2chysrD3jhHjWcbX3TuYAXHYzaIXKwMNmF220HocqsZiNOVBB3pm5YVtGiH0NMbjXP6SxOdjq5S3mJnWW4nUUn9CpJYnaOJLMMrErblhoAD1EAaeFaLbRX1lvU7D4Gujgx1f99//KstiunaMk3g9HF3ZmBxOIw20MUGtpnyLlRWggHNk492aBekrGdsuDuzOewpPXMVRj7ya1jfKzduYPGJC9mcPe+9mkW2KxOh1FYth9qMLezCwCBSsXHQ3LZC90yo+sBpIrU2mHHpoc2NuE17u3RctsrlWXs82WbfaI5IOoPCAOnWq3jsKUe5bYMCrFYYAMIMagcDWl707wDD4khndEe1bEJcfLmGYEKVQiIgQwkR0is/2xtK04GVSbue4z3ZJzqSOz7p4EAHkOIp0ZaQhxam/gv+6+1voeDxd664zvbs3UJMFy9kqoHU50I9VZ/u3ric5M5EuXSf1Lbvr+1HtrjaG0c+GtrcBOVFFsjgAty7Kt4w8+GnXRjY4yWsW8kfkAgnrcu2xp+yHrP+NDLXKyJdeBTI9de2SWZFAliwA8TNWXfjdoWbxuWx3Xlio+zrrp0486CeaMckcb97BUW05HG6W9z4K6zI2UMuVhAOkyNOEg/E1oWG39xFxQyXVIP6C/hWM2uvx+VWbdnaRVxbOoY6eB/A0f8AT4ZSucU/2hUnKtMvW19577qma5pmgwqjQ+rwonssEIJ4ETxnjrr6qq+0lm03hB9/86suCxY7BbnLJmjyX+Vc8MMbqCpfgKE3KOz3CYt7mLwlsKjWS9wuxnMrYfVY1jVgPZWhpWU+hPaQvLiP/buswnkL0NofNX9tarbNeH5crza9h0eiSlZnvZvJdt7R7NFIW6Vti7AIUplB0PMNc99aUrVlFhRjw9w6Nh8cXHHVHKkjTxHuqzxNgy6Cfoz3lvXr+It3WEhVcRHCSn/jWii7WPej7BXbG0c1y26i4joSR3YEMonzX31rk1ZFWh0Umh/PWK7F3rC7X+hdgiFb1xM4CzFtXynhOoArZA9Y/tTdO8m8S4lVHYtcDTmWZazlbuzP1h76KqYOSNRYcu714pCVZkJGhItrHqlppVWdtDGm/c7N7SpmOUFJMDQSQefH10qJpfIiyh7RxoZQ7OJfvZO9PeJ1EiDr486IbFw+Gt2kuu7teukraSCq6NlPCZ4Djp4VULq3XcFyW14kzA+QirttmyFxWAA4Ldf/APQD5V1ujKXsE93tvWkYNc1U8JGg1Ik1O3z3UF5VxFrvADUIBOXjIA4x0qFZ2UuaY5EEA6fWYzp1BHso5szan0Zcq6LIOUcoM93pQShO+Q6E4uPBlO3f3js4HE4kXjcKt2eWEDEhVIhgxGXQr7KtKeknCw5AusqAEnKgAkwOB6mhu9m69rFbSF1bgVL1g3oGpDWsqNMcQQZHrFQhuXbtsx7VxD9mRCnWT9nKeh40Sbq0C406Yd/2oYYhosXTlIB0TnwjvUF3r3rs4pLBtIUNnEI5nLw4Nw8xXmG3FsF0Zrl1S7gQGt8dIkAdTwqPvDhMK2Hvm1cZrq2w0MEUGLiTwUS2nnXW/c6kaFtvFDDYULAErCjryrM7ew7b3JcFyToJIGpnlqePOrzt6+ty3hLjHObllWymDGi6gchqR7aZt4NOKos8ZAg1mCFW2b5LbaivYZ2fsMW0HZgJ+r7tasNxXvbOv21Vb164jrkYggyCEMGIIkayOE8qh4S9Nvpr8KFYzF3LbnsnKwSRwI11+q2hqueJSX2kmLO4SqfReMZvxicLZzHA9ottF7S4uItgSFGcwygkDgSAR51Xf9v88MED/wDZX5W6rGIx1zEAPcvXLjN95iqQOQtrCBfAg01ZtDNxXzkcev8AKlLxvlhZPJjf2I03dzf19o2rubDpaTvW5N4uSSpnuhBAErM8iYmKrDbtdnhLOCuMtzscx+oV1JmSJJB7xEgwYoDhxl7yOQRxKtDa6akdfhNG9n4lvrMxYkcSSTwgamjj49Su9HPyouDilsEbR3ixWEkXWbEWCIAdgXTl3XKkmeEnXxFUfHbR7e61xlVC3BFAVVUcFA8BzrSdubOF8G1MZtJ4xrM+6q3f9Gz6ZLqsJEggggc4iZ0oZ1FhY5Smtmv+j/Yq29lYdXtq4dDcZGUNOclhodPqlRWc+mPAWLF+1bw9pLUoblwIMoJY5U7o0EBW4ferVre8tpVVbIDBQFCluzIAEQAw46Vm29OxPpuNu3rjMAYVUEaKqgQW1nWTp1qaD3Y9xdFA3XsTjLJKswDg6ax0J8AYPqo96Rjf7QvbdgiWlBAJiSbhJ8eAHrq3bO2TasiLaAfE+ZNS2tjmP8+ulTxKeRZH7KglqNGFYBmIknnHr1/A0TwlyHBmNR8a0He/Zds4W4y20DKQ0hQDoddYngTVJTd++U7QWbhTjmymI5+YqmLpbFSi70Xq6mZGHVT7xQ67vHdXAui210tsouZjmEz9kqRz60Rwk5EnjlE+yhOHt929bPJiPj+FPzdJicbotfoK2V2eBe4RBu3mPqQBR781aWBVD3S3hTD4Sza7I91eIYaliWJiPGja75L+bb94fhXzs/D8mWSUuPb+UUepCuwvt7Gdlhbz8MttoPiRA95FZb6NCWN3LDBwWMnmrhh8TVl3t3nW9h+xCsDcJmSPqorXD/hFVj0cIQt0SVhZBESCSPbXoeJhni1NUwZyT6LljlKm3cIYdncVtG5FgrSI1EE1aGesc2nvliUe7ZLqyhmSSgEiSOVans7GdpZtP99Fb2qDV0Wmyrx1aaJ/b0I22o7Wy06l1HAdTz5VPz1A2qmY2D928vvkfGKJxQ7Nj+xlHxu5uPe4zC5ZUE6AMSAOWrLNKrpZ2+pUEW7keSctPzlKh4r4PKbPmKzfLNlHGJPzq+bRwy3nw91VdshdgcyKAe0J7yk5iJ6VTd2ca1q42U5SygTCmYM/aBq3rta4zIpeQ0/YtDlPEJI9RFBF32Ma+CwbJ1EnU+71UsYoMjw99cbMeBApnFjMSAY41SLB1rB2XdGxBvgKGAaw4R4Y5suo1WfEcfZ3isPgDoMHi3fgJxUZzyLkFiTx+qvqqybI3AxFwjMMi82bT2DifdWgbvbmWcKO4Jc8bjQW9X3R4D30iSiNjNpUYvhPR1iHGYYDQ66i/wDx3hr4xRjD7jC2PyuygeGv5b/zYGfdW7KtexSnNfAStGCYhrnaDtEyKqhLdsLCoo+qBOsCi2D6c+P+tWb0pifo4kDVz+kYC6T0iaquEgeyqce4ipNt7OGuxoPZUW/aLsBElgBHu+dLENDHSf8AWpGwla5irCxobij3ifdVN1GyKSudHVj0ZY7P2RVAoE588pqTpoJnThFT29EmLA0eyfAMw+K1ror2of6iZZ6EDEdobpXsKA19QFJgEODJgk6AzwFcWLvAc60P0loPoqk8rog9JVxWWW75nTWrMM+UbZHmgoSpE25eJfXhMVYcCMyaUB2Zgzeu9mGAaXIJ4d22zax4DjVh2JZyLDHX4eFT519xZ438TzAbFuX7pRCoIE96YjQchrxFMbRwjWLptXCCwAMjgQeBE+v2UQxO1Gs3FuW4BHERxHMHqKmb2bPt4vsLod1PZ8UI6yQZB4GR7aizZVijyfRdixvJPiiujFqOLAfH2mnhfXiDm9c+2qbvOr2jcCX7xghRLDjpPADnNVe7irghg7Zo45mn20OHPHLHkjc+J4ZcWatfwyYkdg0gXBlMaRqJ9XAVeLmzEFtUEZQsRGnIR7JrN9xMy4ZHMszEsSzEk94jieAgVZ7u1Lzky8KZ7oA0Gsd7jOpEzwpso8jMcktlYuRmIHAGhlru4i6PvLI89P51NL94+Z+NOV6LjyjR5l7bHkMQOlOrcpgPTitRgEbFYgdsM3BLNw8J7zgqJ9QNS9yTFy7wA7OeQ+0NdOUUEu4nNfuacwvqVY+JNFtkoAmJ/wDhj++tRTleQaltEF8Th7zXjlAPeYMcq5hOhUnmZmKue5GOz4G1+iCn7rED3RWVXsISTBPE8POr5uA5Sw6Gfr5hPiAP4aWpuz0PBaeTiXI36TANlHRlPsYH5VBF2nku/GjUz2cmG4tEbAqMg82/xGlXWxroeyGXUEuR++1eU7kj5OVptHzagKtPCrJgb8vb8yPaIoHewxmfnRPATmt+DD4ipIvZWXHBXePlT2Ds9pcVR9oge0xUXBN8Km7G0vW/11+Iq1iUarhQU0NEMJcJM8qgop51LR6CStBoLUq8Fe1ENM79Ka/lMMfC5/D+NVTDvw8quPpRMHDf9Qe5DVDW6eAFWYv4oTLslR3m9VTN1yBjsPz749pBA98UKt3eOvOpmx7sYqweXaoZ/bFVNXAib/1P7m2V7Xgr2vJPTKt6SLBbAuR9hkf1BgPnWUtbB4cJrY988YtvBXy+soVA6s3dX3mfVWNWzFX+L/FkHk/yLTuLh1bGqp1AVz5ymX4NRXeTY5wzhlJNtuH6Jn6vsjU8daiejLD5sQz/AHbUT4kgAewGtJxGGW4pV1DKeINJzyrIP8dfYZRjHLAGpmxcd3DbPBNR5Hj7/jU/b27bYc5kl7RPmVnk3h41WcRaZQ4UxmUgHwPj7qj8nH6uNxR6Hj5FDIpMqO3sWLhP6TlveT86DuoqTftmTmEHp0phqzBiWLGomeRl9WbkaRugn9ltfq/xGjC8z1+HKhW7Q/s1kD7g/wA+2is6wP8AIqoUir3BDt5n412K8xGjt+sfjXivV66PPfY5FdrpqeA1rnPUjD4E3QRrBEEjx6eNc2krZl1tg3Z+zCbS3CDLy/7xLfA12uPuWi3ZtlLKQTAOgg6TwNH7+GCpoCABHDkOFBb+sAaTNebduzITb7AeJ3hxf5+77QPgKPbo7bLkI7O1wq5JaSYVlyiT4M1BsVs09RS3fHZ4u2P1l/eU/OKxtnpeFkXrR/ZoAuxTq4ioj14HpXI+wcExi9vXh7DG21xFKmSsxGbvcPXSqFjNh27jl2VSTEkgcgB8qVN9dniz+kqUmzIpinbWPgjwI91dsB0ppvV8KxaPHLngXEyOB1HkdanYH/eL+sPjQLY1wraWdOnkTNHdm4tUdXbVUYMQBJgamBzq5O1YjpmvIKcUUJ2JvHYxKg2bqvzgHvDzU6j1ijKa0LZoUFe14vCvaiHGdelC5+Vw8/db3kfhVHAjwotv7eJx17joQOMcFXTXlVcukjkIJ5mffyNWwVRQh7ZKQcqk7MwzXcRaRCMzOsa+M0PYCyQbjBJXMBcOQkHge9xHjUvdfatgY22WxFtOzYOxLQoA1PeOk+HOqHNKPZIoOU+jehxrqqna9JuAfE2rCYhGNwN3gYQERAZjABPejy8RRa9vZhF0bE2AenaJ8jXl0z0gF6U5+iKB+dHuRzrWYWA3n8OHWjvpg39SLAwt+xdCs3aIGDNqNJTmInUHnVCwu+SSouYcrm1DLcIXroCvuq3BNRjTI82KUpWjRdxNpi1i0H2bncPr+r/eA9ta4K+et3d7cGMa30jNZt24uWnAZi5VgYZRwJGuk8K0Q+nXZkwHvHysv84pOdqUrQ3BGUY0zQStZZtTZ5tPcQ/ZJI8uIjzFEb3pvwI0CYhj4Ig+L1SN7N6717Es6F7auQAO7OUCI5wfKkp0UxjydFcx2JBA+8S2vKCdPfNDwNakYyzlKiZ0PxqKR7aG7CmkpUi47H3rWzYRTbZio5EAcTXR9IYVjFk+ZcfhVXs4vtGJaJnxAk9Z5UP2hh3bgCI9/wDOjc10jvTkldhnE73XGuMyW5DGYZtB1gga+yplveUEa22noCD79Kr9pIAmnBVEZyXuSOKbCF/fhkYf2Zis6y4BjwygxWg7t70YfE2x2ZCHgUbQg+3WsuK11stzYvo66a6igyXLticuFSjo2y+AVjSqvtjuFdOVEe0JUMYII5Zh7uHroBtclj9Ux5/IxSIkOLsg4zaYAECfMx8RQY7WCXleIhlPhoQeNdY+w3jQpLBLr0nnXM9TxoLkmuzV1x1tuFxD+2v406DPAg+Rn4VnTWh0HsFcdmv3V/dFT2fa+u/g0eDSrOxcilWmf1X4K6461xbQs6qql2JACxMmvbdsuwVQSxMADiSeFaRut6OMRZYXXUFsuihh3J4zzLRpppqdafFNs+SeiH/Vy4NWWYGoUgx4QPGo1q1lJ1y5RJBEH31d8dZZAFAMnoNZ4H9r4UN2phcNZs3TfxIa8bbAYe1Dvmg5c+WcgniTHPWrOVInMcexfS7nUshBJBViConSCOlXTd70y4vDQt8DEoOZOW4B+uBB9Y9ddjCh1EgGRQzaG7KsDl0pS0Ns2Cz6b9mm0rG5czEa2xaYsp6E/VnyNA9of+oewD+Rwt1+hd0tj2DMazTAej7EMAVuKqzIOs0SsejcqQWcGDJGuvPWhUPk1stL4Dtbj3XYhmJMZS0yZJk+yp1jYNp11ZifZ1jQTpwqdb3hwNxRnsYvDkdFNxAfDIWkeYFdbOv2L1zJh8RbLngjh7TnXkHGvqp/JNCaaZl2/wBu5iEY3C9y7bAgG4zOba8co49yRoRy4+ITDYUsM1tdSAhGUBZ4aCBy86+kbG6C3NMQggagA8Tz1GoFVjfXcTCWSt+0y2rwdYtSIuCQCFQ6hoJMjp66S2r0NVmQvudiQEOXvE6DTlrEUQbdjFsfqx6tK0YoSycB8qKgAcdfGtSNMU2vurct969xbxHIUIu2wsgkkHiMxJ0GhE8xWk+k6yWtIy8QSIjrWTXJnWuejAxZxaHKftLwYHL0nN1JPjzovY2ZYxVy2qi2rvJYW34R1UniYnTrQbd3BpdvqjxB+Nafsbc21ZuLcAkqDExpM61y2cAz6OcvfV5YaieGYaifCagDeBkzK9gZuBOfh7RWlYiAuvSsg3nYvdYjQTyrJqkEm0L6abry0CNAAZgU1tEkISCJBFQrCwQamX9VI61P7jHtEG1t+6pEw45jXUf5mjtreazl7xK+BUkjwkCqw+Hg6SPXXVphzE0ffYKk10y14neHDXpVFaRAUkQPV+FRQwofZw6gyPOpQNOjpCpO2SA1LJTYNPW2rWCzTdk40NZT9XkZ9x1FDdpAEn63DnHwods7awFoAqT4kGKdGMU/dB8VpFbPLUeMmCr5Xq0/qMKhhNQasRggkx7f8j3UHv2xm0AoZ9Hq/T3yyobLCuKdArhkpFH1CeiMzV7TTAzxHtpU3ieW8rsibB3gOBvpiAi3Mk9xtAZBXjyOtaVhP/UPYaA+Euz+iyfMilSpsCBg3fXf18XhiLdgYe2zAsxcNccAzBy6KCYnUzVJ/rCwTs1ARTxAAHwpUqb0KDmBud0eVTUNKlWmlp2Ug7IaV3dXSlSojWZ/idtXLbugY6E6Hz61FTHZ2m4A/ny8q9pULYAZtk3lhcVi7QjgL90r6hmoQ2wBZvrcN57jZhBaSTPUmlSrWtBGi2bslKIu8V7SrEEyp77ANZj9L5GsxuYUTSpVrFSCO7eFjEJ4MK1lr8LSpVyCiVvbO3WGgEcuVUy8ZJkUqVLmGiIRrTjNFKlUsexkjhsODUQ4KDxpUqeAS00AqZZUFDXlKmMnmzxBT1sUqVYMLJsy4gTu8fFfnzp4uY4T6gKVKgPKnqQzcBich9TD8KH3pmlSpcj1/pupNjUmk7EilSpaPoJvQOL0qVKqDxG3Z//Z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19" name="TextBox 6"/>
          <p:cNvSpPr txBox="1">
            <a:spLocks noChangeArrowheads="1"/>
          </p:cNvSpPr>
          <p:nvPr/>
        </p:nvSpPr>
        <p:spPr bwMode="auto">
          <a:xfrm>
            <a:off x="250825" y="697177"/>
            <a:ext cx="8713788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PE" sz="2800" b="1">
                <a:solidFill>
                  <a:srgbClr val="17375E"/>
                </a:solidFill>
              </a:rPr>
              <a:t>Primer Proyecto Peruano en Startup Chile</a:t>
            </a:r>
          </a:p>
          <a:p>
            <a:pPr eaLnBrk="1" hangingPunct="1"/>
            <a:endParaRPr lang="es-PE" sz="1800" b="1">
              <a:solidFill>
                <a:srgbClr val="17375E"/>
              </a:solidFill>
            </a:endParaRPr>
          </a:p>
          <a:p>
            <a:pPr algn="just" eaLnBrk="1" hangingPunct="1"/>
            <a:r>
              <a:rPr lang="es-PE" sz="2300">
                <a:solidFill>
                  <a:srgbClr val="17375E"/>
                </a:solidFill>
              </a:rPr>
              <a:t>En Abril del 2012, Papaya.pe comenzó el Programa Start-Up Chile seleccionado entre más de 570 proyectos presentados de todo el mundo</a:t>
            </a:r>
          </a:p>
        </p:txBody>
      </p:sp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50" y="2686199"/>
            <a:ext cx="42894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2694782"/>
            <a:ext cx="4405312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24" y="4846523"/>
            <a:ext cx="1658937" cy="17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07" y="4726137"/>
            <a:ext cx="1728787" cy="53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4666606"/>
            <a:ext cx="792162" cy="66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" y="-7732"/>
            <a:ext cx="184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25577"/>
                </a:solidFill>
                <a:latin typeface="Arial"/>
              </a:rPr>
              <a:t>@</a:t>
            </a:r>
            <a:r>
              <a:rPr lang="en-US" sz="2800" b="1" dirty="0" err="1">
                <a:solidFill>
                  <a:srgbClr val="325577"/>
                </a:solidFill>
                <a:latin typeface="Arial"/>
              </a:rPr>
              <a:t>urteaga</a:t>
            </a:r>
            <a:endParaRPr lang="es-ES_tradnl" sz="2800" dirty="0">
              <a:solidFill>
                <a:srgbClr val="325577"/>
              </a:solidFill>
              <a:latin typeface="Arial"/>
            </a:endParaRP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900113" y="-15875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 smtClean="0">
                <a:solidFill>
                  <a:srgbClr val="C00000"/>
                </a:solidFill>
              </a:rPr>
              <a:t>Startup - Cinepapaya</a:t>
            </a:r>
            <a:endParaRPr lang="es-PE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068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900113" y="-22490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 smtClean="0">
                <a:solidFill>
                  <a:srgbClr val="C00000"/>
                </a:solidFill>
              </a:rPr>
              <a:t>INNOVAR O MORIR</a:t>
            </a:r>
            <a:endParaRPr lang="es-PE" sz="2800" b="1" dirty="0">
              <a:solidFill>
                <a:srgbClr val="C00000"/>
              </a:solidFill>
            </a:endParaRPr>
          </a:p>
        </p:txBody>
      </p:sp>
      <p:sp>
        <p:nvSpPr>
          <p:cNvPr id="3" name="3 CuadroTexto"/>
          <p:cNvSpPr txBox="1">
            <a:spLocks noChangeArrowheads="1"/>
          </p:cNvSpPr>
          <p:nvPr/>
        </p:nvSpPr>
        <p:spPr bwMode="auto">
          <a:xfrm>
            <a:off x="4" y="2217257"/>
            <a:ext cx="9227093" cy="714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endParaRPr lang="es-PE" altLang="ja-JP" sz="1800" b="1" dirty="0">
              <a:solidFill>
                <a:srgbClr val="17375E"/>
              </a:solidFill>
              <a:latin typeface="Calibri" charset="0"/>
            </a:endParaRPr>
          </a:p>
          <a:p>
            <a:pPr algn="just" eaLnBrk="1" hangingPunct="1"/>
            <a:r>
              <a:rPr lang="es-PE" altLang="ja-JP" sz="2000" b="1" dirty="0" smtClean="0">
                <a:solidFill>
                  <a:srgbClr val="17375E"/>
                </a:solidFill>
                <a:latin typeface="Calibri" charset="0"/>
              </a:rPr>
              <a:t>1997: Reed Hastings le cobran USD 40 en Blockbuster de “mora” por una pelicula</a:t>
            </a:r>
          </a:p>
          <a:p>
            <a:pPr algn="just" eaLnBrk="1" hangingPunct="1"/>
            <a:r>
              <a:rPr lang="es-PE" altLang="ja-JP" sz="2000" b="1" dirty="0" smtClean="0">
                <a:solidFill>
                  <a:srgbClr val="17375E"/>
                </a:solidFill>
                <a:latin typeface="Calibri" charset="0"/>
              </a:rPr>
              <a:t>1997: Reed funda </a:t>
            </a:r>
            <a:r>
              <a:rPr lang="es-PE" altLang="ja-JP" sz="2000" b="1" dirty="0" smtClean="0">
                <a:solidFill>
                  <a:srgbClr val="FF0000"/>
                </a:solidFill>
                <a:latin typeface="Calibri" charset="0"/>
              </a:rPr>
              <a:t>Netflix.com</a:t>
            </a:r>
            <a:r>
              <a:rPr lang="es-PE" altLang="ja-JP" sz="2000" b="1" dirty="0" smtClean="0">
                <a:solidFill>
                  <a:srgbClr val="17375E"/>
                </a:solidFill>
                <a:latin typeface="Calibri" charset="0"/>
              </a:rPr>
              <a:t> / Innovación: Alquiler </a:t>
            </a:r>
            <a:r>
              <a:rPr lang="es-PE" altLang="ja-JP" sz="2000" b="1" dirty="0" smtClean="0">
                <a:solidFill>
                  <a:srgbClr val="FF0000"/>
                </a:solidFill>
                <a:latin typeface="Calibri" charset="0"/>
              </a:rPr>
              <a:t>DVDs</a:t>
            </a:r>
            <a:r>
              <a:rPr lang="es-PE" altLang="ja-JP" sz="2000" b="1" dirty="0" smtClean="0">
                <a:solidFill>
                  <a:srgbClr val="17375E"/>
                </a:solidFill>
                <a:latin typeface="Calibri" charset="0"/>
              </a:rPr>
              <a:t> via delivery por correo	</a:t>
            </a:r>
          </a:p>
          <a:p>
            <a:pPr algn="just" eaLnBrk="1" hangingPunct="1"/>
            <a:r>
              <a:rPr lang="es-PE" altLang="ja-JP" sz="2000" b="1" dirty="0" smtClean="0">
                <a:solidFill>
                  <a:srgbClr val="17375E"/>
                </a:solidFill>
                <a:latin typeface="Calibri" charset="0"/>
              </a:rPr>
              <a:t>1999: Innovación: Modelo de </a:t>
            </a:r>
            <a:r>
              <a:rPr lang="es-PE" altLang="ja-JP" sz="2000" b="1" dirty="0" smtClean="0">
                <a:solidFill>
                  <a:srgbClr val="FF0000"/>
                </a:solidFill>
                <a:latin typeface="Calibri" charset="0"/>
              </a:rPr>
              <a:t>Subcripción Mensual </a:t>
            </a:r>
            <a:r>
              <a:rPr lang="es-PE" altLang="ja-JP" sz="2000" b="1" dirty="0" smtClean="0">
                <a:solidFill>
                  <a:srgbClr val="17375E"/>
                </a:solidFill>
                <a:latin typeface="Calibri" charset="0"/>
              </a:rPr>
              <a:t>(ilimitado / costo fijo) </a:t>
            </a:r>
            <a:endParaRPr lang="es-PE" altLang="ja-JP" sz="2000" b="1" dirty="0" smtClean="0">
              <a:solidFill>
                <a:srgbClr val="FF0000"/>
              </a:solidFill>
              <a:latin typeface="Calibri" charset="0"/>
            </a:endParaRPr>
          </a:p>
          <a:p>
            <a:pPr algn="just" eaLnBrk="1" hangingPunct="1"/>
            <a:r>
              <a:rPr lang="es-PE" altLang="ja-JP" sz="2000" b="1" dirty="0" smtClean="0">
                <a:solidFill>
                  <a:srgbClr val="17375E"/>
                </a:solidFill>
                <a:latin typeface="Calibri" charset="0"/>
              </a:rPr>
              <a:t>2000: Innovación</a:t>
            </a:r>
            <a:r>
              <a:rPr lang="es-PE" altLang="ja-JP" sz="2000" b="1" dirty="0">
                <a:solidFill>
                  <a:srgbClr val="17375E"/>
                </a:solidFill>
                <a:latin typeface="Calibri" charset="0"/>
              </a:rPr>
              <a:t>: </a:t>
            </a:r>
            <a:r>
              <a:rPr lang="es-PE" altLang="ja-JP" sz="2000" b="1" dirty="0">
                <a:solidFill>
                  <a:srgbClr val="FF0000"/>
                </a:solidFill>
                <a:latin typeface="Calibri" charset="0"/>
              </a:rPr>
              <a:t>Algoritmo</a:t>
            </a:r>
            <a:r>
              <a:rPr lang="es-PE" altLang="ja-JP" sz="2000" b="1" dirty="0">
                <a:solidFill>
                  <a:srgbClr val="17375E"/>
                </a:solidFill>
                <a:latin typeface="Calibri" charset="0"/>
              </a:rPr>
              <a:t> de Recomendación de Películas</a:t>
            </a:r>
            <a:endParaRPr lang="es-PE" altLang="ja-JP" sz="2000" b="1" dirty="0" smtClean="0">
              <a:solidFill>
                <a:srgbClr val="FF0000"/>
              </a:solidFill>
              <a:latin typeface="Calibri" charset="0"/>
            </a:endParaRPr>
          </a:p>
          <a:p>
            <a:pPr algn="just" eaLnBrk="1" hangingPunct="1"/>
            <a:r>
              <a:rPr lang="es-PE" altLang="ja-JP" sz="2000" b="1" dirty="0" smtClean="0">
                <a:solidFill>
                  <a:srgbClr val="17375E"/>
                </a:solidFill>
                <a:latin typeface="Calibri" charset="0"/>
              </a:rPr>
              <a:t>2000: </a:t>
            </a:r>
            <a:r>
              <a:rPr lang="es-PE" altLang="ja-JP" sz="2000" b="1" dirty="0">
                <a:solidFill>
                  <a:srgbClr val="FF0000"/>
                </a:solidFill>
                <a:latin typeface="Calibri" charset="0"/>
              </a:rPr>
              <a:t>Blockbuster rechaza la oferta de comprar Netflix por USD 50 </a:t>
            </a:r>
            <a:r>
              <a:rPr lang="es-PE" altLang="ja-JP" sz="2000" b="1" dirty="0" smtClean="0">
                <a:solidFill>
                  <a:srgbClr val="FF0000"/>
                </a:solidFill>
                <a:latin typeface="Calibri" charset="0"/>
              </a:rPr>
              <a:t>Millones</a:t>
            </a:r>
            <a:endParaRPr lang="es-PE" altLang="ja-JP" sz="2000" b="1" dirty="0" smtClean="0">
              <a:solidFill>
                <a:srgbClr val="17375E"/>
              </a:solidFill>
              <a:latin typeface="Calibri" charset="0"/>
            </a:endParaRPr>
          </a:p>
          <a:p>
            <a:pPr algn="just" eaLnBrk="1" hangingPunct="1"/>
            <a:r>
              <a:rPr lang="es-PE" altLang="ja-JP" sz="2000" b="1" dirty="0" smtClean="0">
                <a:solidFill>
                  <a:srgbClr val="17375E"/>
                </a:solidFill>
                <a:latin typeface="Calibri" charset="0"/>
              </a:rPr>
              <a:t>2002: con 600K suscriptores y USD 30M en ventas levantan USD 80 millones (Nasdaq)</a:t>
            </a:r>
          </a:p>
          <a:p>
            <a:pPr algn="just" eaLnBrk="1" hangingPunct="1"/>
            <a:r>
              <a:rPr lang="es-PE" altLang="ja-JP" sz="2000" b="1" dirty="0" smtClean="0">
                <a:solidFill>
                  <a:srgbClr val="17375E"/>
                </a:solidFill>
                <a:latin typeface="Calibri" charset="0"/>
              </a:rPr>
              <a:t>2003: 1 millón de subscriptores</a:t>
            </a:r>
          </a:p>
          <a:p>
            <a:pPr algn="just" eaLnBrk="1" hangingPunct="1"/>
            <a:r>
              <a:rPr lang="es-PE" altLang="ja-JP" sz="2000" b="1" dirty="0" smtClean="0">
                <a:solidFill>
                  <a:srgbClr val="17375E"/>
                </a:solidFill>
                <a:latin typeface="Calibri" charset="0"/>
              </a:rPr>
              <a:t>2007: Innovación: Tecnología de </a:t>
            </a:r>
            <a:r>
              <a:rPr lang="es-PE" altLang="ja-JP" sz="2000" b="1" dirty="0" smtClean="0">
                <a:solidFill>
                  <a:srgbClr val="FF0000"/>
                </a:solidFill>
                <a:latin typeface="Calibri" charset="0"/>
              </a:rPr>
              <a:t>Video Streaming de peliculas por internet</a:t>
            </a:r>
          </a:p>
          <a:p>
            <a:pPr algn="just" eaLnBrk="1" hangingPunct="1"/>
            <a:r>
              <a:rPr lang="es-PE" altLang="ja-JP" sz="2000" b="1" dirty="0" smtClean="0">
                <a:solidFill>
                  <a:srgbClr val="17375E"/>
                </a:solidFill>
                <a:latin typeface="Calibri" charset="0"/>
              </a:rPr>
              <a:t>2010: Innovación:  Netflix para dispositivos moviles (iphone, android)</a:t>
            </a:r>
          </a:p>
          <a:p>
            <a:pPr algn="just" eaLnBrk="1" hangingPunct="1"/>
            <a:r>
              <a:rPr lang="es-PE" altLang="ja-JP" sz="2000" b="1" dirty="0" smtClean="0">
                <a:solidFill>
                  <a:srgbClr val="17375E"/>
                </a:solidFill>
                <a:latin typeface="Calibri" charset="0"/>
              </a:rPr>
              <a:t>2011: Netflix lanza en America Latina</a:t>
            </a:r>
          </a:p>
          <a:p>
            <a:pPr algn="just" eaLnBrk="1" hangingPunct="1"/>
            <a:endParaRPr lang="es-PE" altLang="ja-JP" sz="2000" b="1" dirty="0" smtClean="0">
              <a:solidFill>
                <a:srgbClr val="17375E"/>
              </a:solidFill>
              <a:latin typeface="Calibri" charset="0"/>
            </a:endParaRPr>
          </a:p>
          <a:p>
            <a:pPr algn="just" eaLnBrk="1" hangingPunct="1"/>
            <a:endParaRPr lang="es-PE" altLang="ja-JP" sz="2000" b="1" dirty="0" smtClean="0">
              <a:solidFill>
                <a:srgbClr val="17375E"/>
              </a:solidFill>
              <a:latin typeface="Calibri" charset="0"/>
            </a:endParaRPr>
          </a:p>
          <a:p>
            <a:pPr algn="just" eaLnBrk="1" hangingPunct="1"/>
            <a:endParaRPr lang="es-PE" altLang="ja-JP" sz="2000" b="1" dirty="0" smtClean="0">
              <a:solidFill>
                <a:srgbClr val="17375E"/>
              </a:solidFill>
              <a:latin typeface="Calibri" charset="0"/>
            </a:endParaRPr>
          </a:p>
          <a:p>
            <a:pPr algn="just" eaLnBrk="1" hangingPunct="1"/>
            <a:endParaRPr lang="es-PE" altLang="ja-JP" sz="2000" b="1" dirty="0" smtClean="0">
              <a:solidFill>
                <a:srgbClr val="17375E"/>
              </a:solidFill>
              <a:latin typeface="Calibri" charset="0"/>
            </a:endParaRPr>
          </a:p>
          <a:p>
            <a:pPr algn="just" eaLnBrk="1" hangingPunct="1"/>
            <a:endParaRPr lang="es-PE" altLang="ja-JP" sz="2000" b="1" dirty="0" smtClean="0">
              <a:solidFill>
                <a:srgbClr val="17375E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31" y="118665"/>
            <a:ext cx="3645166" cy="23040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647" y="636770"/>
            <a:ext cx="4321052" cy="14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41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4"/>
          <p:cNvSpPr>
            <a:spLocks noChangeArrowheads="1"/>
          </p:cNvSpPr>
          <p:nvPr/>
        </p:nvSpPr>
        <p:spPr bwMode="auto">
          <a:xfrm>
            <a:off x="0" y="861220"/>
            <a:ext cx="9144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/>
              <a:t>Ganador LAB4+ ALIANZA DEL PACIFICO 2013</a:t>
            </a:r>
          </a:p>
          <a:p>
            <a:pPr algn="ctr"/>
            <a:r>
              <a:rPr lang="en-US" sz="2400" b="1"/>
              <a:t>Diciembre 6, 2013</a:t>
            </a:r>
            <a:endParaRPr lang="en-US" sz="2400"/>
          </a:p>
        </p:txBody>
      </p:sp>
      <p:pic>
        <p:nvPicPr>
          <p:cNvPr id="4403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69" y="1880722"/>
            <a:ext cx="6481763" cy="343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" y="-7732"/>
            <a:ext cx="184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25577"/>
                </a:solidFill>
                <a:latin typeface="Arial"/>
              </a:rPr>
              <a:t>@</a:t>
            </a:r>
            <a:r>
              <a:rPr lang="en-US" sz="2800" b="1" dirty="0" err="1">
                <a:solidFill>
                  <a:srgbClr val="325577"/>
                </a:solidFill>
                <a:latin typeface="Arial"/>
              </a:rPr>
              <a:t>urteaga</a:t>
            </a:r>
            <a:endParaRPr lang="es-ES_tradnl" sz="2800" dirty="0">
              <a:solidFill>
                <a:srgbClr val="325577"/>
              </a:solidFill>
              <a:latin typeface="Arial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 bwMode="auto">
          <a:xfrm>
            <a:off x="900113" y="-15875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 smtClean="0">
                <a:solidFill>
                  <a:srgbClr val="C00000"/>
                </a:solidFill>
              </a:rPr>
              <a:t>Startup - Cinepapaya</a:t>
            </a:r>
            <a:endParaRPr lang="es-PE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306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32" y="1843860"/>
            <a:ext cx="5832475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4"/>
          <p:cNvSpPr>
            <a:spLocks noChangeArrowheads="1"/>
          </p:cNvSpPr>
          <p:nvPr/>
        </p:nvSpPr>
        <p:spPr bwMode="auto">
          <a:xfrm>
            <a:off x="0" y="861220"/>
            <a:ext cx="9144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/>
              <a:t>Ganador INTEL CHALLENGE APEC 2013</a:t>
            </a:r>
          </a:p>
          <a:p>
            <a:pPr algn="ctr"/>
            <a:r>
              <a:rPr lang="en-US" sz="2400" b="1"/>
              <a:t>Agosto 14, 2013</a:t>
            </a:r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1" y="-7732"/>
            <a:ext cx="184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25577"/>
                </a:solidFill>
                <a:latin typeface="Arial"/>
              </a:rPr>
              <a:t>@</a:t>
            </a:r>
            <a:r>
              <a:rPr lang="en-US" sz="2800" b="1" dirty="0" err="1">
                <a:solidFill>
                  <a:srgbClr val="325577"/>
                </a:solidFill>
                <a:latin typeface="Arial"/>
              </a:rPr>
              <a:t>urteaga</a:t>
            </a:r>
            <a:endParaRPr lang="es-ES_tradnl" sz="2800" dirty="0">
              <a:solidFill>
                <a:srgbClr val="325577"/>
              </a:solidFill>
              <a:latin typeface="Arial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 bwMode="auto">
          <a:xfrm>
            <a:off x="900113" y="-15875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 smtClean="0">
                <a:solidFill>
                  <a:srgbClr val="C00000"/>
                </a:solidFill>
              </a:rPr>
              <a:t>Startup - Cinepapaya</a:t>
            </a:r>
            <a:endParaRPr lang="es-PE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474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71" y="2317755"/>
            <a:ext cx="4211637" cy="245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AutoShape 2" descr="data:image/jpeg;base64,/9j/4AAQSkZJRgABAQAAAQABAAD/2wCEAAkGBhQSERQUExQVFRUWFhoYGBUYFxcYFxgXGRgXFxgcFRYXHSYeGBkkGRgYHy8gIycpLCwsFx4xNTAqNSYrLCkBCQoKDgwOGg8PGiwkHCQqLCwpLCkpKSwpKSksLSwsLCksLCwsLCksLCwsLiwpKSwpKSwsKSwpLCwsLCwsKSwpLP/AABEIALcBEwMBIgACEQEDEQH/xAAcAAABBQEBAQAAAAAAAAAAAAAFAAMEBgcCAQj/xABKEAACAQIDBQQGBQgHBwUAAAABAhEAAwQSIQUGMUFREyJhcQeBkaGxwRQyQlLRI1NicoKSwuEVFiSisvDxFzNDRIOT0ghjc4Sz/8QAGgEAAwEBAQEAAAAAAAAAAAAAAgMEAQAFBv/EACwRAAICAgIBAwQBAwUAAAAAAAABAhEDIRIxBBNBUQUiYXEyFIGhIyRCUsH/2gAMAwEAAhEDEQA/ABRavBBr0cYru6o4RSEUEZ6h4gmplyhePxBGnM9KNAsYe5Udnotb2SCBOvXWnk2MnT3mjoCivG5TbvVst7JQfZX2VJt4FRyHsFFRlGf3VJ4An1E0PvbMus2lq4fJG/CtXXDinVs11HUZNb3axLcLL+sR8alWtysUf+GB5sv41qa2adW1W0dRmKej7EnibY/aPyFSrXo1unjdtjyDH5CtIFuuxbrqNpFBs+jAfavnyVI95b5VKX0ZWfzl3+5+FXcJXQSto6inW/RrhhxN0/tAfBakp6PMIPsMfN2+VWsJXvZ1x1Fbtbj4Qf8ABB8yx+dGre6GEHDDWfWgPxqX2dd2dpA3r1oqQbSq0zxDAmR0oXo1DdvYOHXhYsj/AKafhUhcEg4Io8lA+AqFsTb30hnXJlgZhrMrMdKI2b2YxHlS3miml8jJY5RdM5NuoGIsAsZ8PgKl4fFlniAAZj1VzeTvN5/IUePJHIriKY3gMCrOFI0Ommh100PI1crXo6wg49sfO/d+TVWdmr+UXzHxFagoo26FSVsry+j/AAf5tj53rx/jpxdxMF+YB82uH4tR+lQ2bQDXcnBD/lrR81n406u6ODH/ACtj/tJ8xRelWGgwbs4UcMNY/wC1b/CnBsHDjhYs/wDbT8Kn0q44hjZNkcLVsfsL+FVb0gYRVsplVV7x4KB06Vdaqu/6/kU8z8BWpmVszrsq9qRkpUQYBzc65cQK7FwHgQfXTNwjjUqHMHbTxjoB2adp1EgQPM86jbNJuHtGEdBMwacx+IAKrrBOvl/rU6ykCAIpiAZJt6CTTyuImQBUPEqSrDSMpOsaka8/CpG6G4lzFg3LlwhDIXXvae4UfSsxXJ0iYLek8utdgVD23uLicODct3QyoQQAYYheUTEnWndlYrtbauRlJ4jjBrk7NcXHTJSinVWktunVSjMPFWnFWult0E2ptk9p2STPAx9Yk8AI4DjWGB1VrsLQXC7CxLBcx1jiGEieR15/KpWx8W+drVwjMkciCdNdDr665OwnFrtBMJXQWnVHhXYXwrTBoLXQSnshHEV0FrrOI7JTW08MA9wgAM9ormjXwmpjLwqfdwisdQDBpOeMpRqL2FHTsr9vCDDi3pr2WWY4nj8TQ/eDFnDXMNeM5SjqRrE5ZWR5mrdi8JmUwqlgDlzcJ5T4ULxuz8RcQB0sPEnKRIkfVjMNOUnxPSkxw1Jyf9v8DJz5L8glmOXA3iMuZtRyh/5UcvWu83n8hTn0C8cgJtMoJJBWBAkLHdMdZp67b1b9b5CqMcVHSAlK4pfAzgkhx5j4itLFZ1YXvez/ABCtGo5CWtipUqVCYKlSpVxwqVKlXHCqsb9ibK+Z+VWeq3vss2l8z/DXGrsonZV7UnJSrbDMeTHgqSSQ0iBGhGsy06EacuZ4RXqbSbk8ceJ00Hjz6UK/pC3EQZnjPLpFdjH2ch1fPIgQMuWDMmZBmI061Jcvgt4Y/wDsglh8ZmuKW72oq0WyaomFxam4gE6svxq+2xTYXWxGSKXQJ29eaGAkwBp1npHDSRWk7A3curhUUvJWCvZk2cqwCVIU6mftGaz/AGvauKM1poFwrbdYBBVjHBucxEaitS2LtHuCy7ZHAGn3o008OdNbMxRW7Bm28LirujO5UICMpC6Efaj6xkHUjXoKqm6tqMOvHUsdeJEmCfVV027juzFxUIDOsBfbqdeVVnDBLSgEhQBAkxWR7Cy17E1RTqioY2na/OJ7fwpy3tS0dO0T2x8aZTJ7RKcwpMTAJiqxuns65exDFhpAddR3tTGbSdIOnlVqy5lMEagweI1FC9xcW63fo91QrWQcrAEZlZy3DpMx50DG40nJWXe1jctrW2cwEBZ48ek9OA6iqBtq064+08hTcgieggZWPj+NaA7NlLRrnGk8Y8Y0FU/e3aNtMdakFmUZoXl90EcOp+VLclHbL54pZVxirYaVKq+Ku3LG1LV5sty3IC2gWDfVgZgJBXOZkA+NFE3mXnbaPMGg1jFsm1BjMva2ghXJAzKIiChPek6yPGglnhJVFgT+neTi3ODoveDwL28Kv0hg94s0nUkS5IAJAOVUA0Ovf8KGbZ2kMPazkZiSFRfvMeAprYOCupktm47W7aXGYkEC5cuXZTLmJMLbXkeYpvevZr3XwoUGBe1PLhIn1A0zE/t2RyWyI27m0LoDtcgngqNlC+Y509sXaeKsXxh8XDC5PZ3SROYCSrR1HDyq3bMx7hTnSABpGYSY4a8Ryn3VW9sK93GYQkABcRrAbkrHUsBM5eI0rOT9xjxxStFhLnj3Yr0MZGq++i1jZsjXQdI/zFSV2eg5VBl+qYMb423+hfEDJbPOPVUV7fefz/CrE2z15SKF4nBMrGeBOhp/j+dhzuovfwzmgcia+z/EKv8AVHyR7V/xCrt2g6irWJktnVKuO1HUe2uXxCjmPbQt1tgjk14bgHEj20NuYlnPMDoOJ8zXK4WopeXuoqzgorg8CDXVDUw4FSrTkeIpsM9umjiRVe3xH5NfM/w0bbGoNC6g/rD8aB70X1dFCsramYIPTpVJseyqZKVSBapVwwxG9uOWYkXIBJMZeE+ula3D11un93+dah/RdpuAHqJpptiJrBYesHn5VPykhvBP2M+sbm27bo7XDCsDqAOGvGjVraFuYB58Y0pnaOKP0sWwMygxJHUanzHyoXjMNdztB9/hxqzHj1ciWU90g/vCezs27gIJW5MRoDAZfMTm9laBstbGPwyXsveiGGuZH0kSPaPAiqXa2a12zcLgEi2GAJ0kEA8PBpoPu7i3wuJPaFuyJOfK0EcYZY4kGNK3009DFkcab6ZYcfhexxWTWDbLGSTBDCJnwMVG26gawGEGGGo14yPnXTXndb91kKjJKqTmIBZYzHm3WqtgL2a6UlhMgjiDGokV0IVL9GZHcb+R4Uzib4USxqZicIU15HgfZPxqtbSxBa43QaD1fzqmb0Rxj9wfs7/tZtC3bRTE95p5meAjrR7cneYXhduYu6Fh0RWgBEzhiCYGgLLGY88tZo1qpmyrLObiKTraZo69mvaR7FNRzWrZbik+Rv62HZPyd+06/eBDQOuYGIisz3j2hasYsnMLgcSLoIaCpNthpyBTl1qhO/QVJxuFKpYJ+3bLAdB2lxf4ffSsmKMtMs8fzcmF88fa/uXzDYlXUFWDDw+Y5U8bdZvYxLIZViCOYq77F2p2tnMxGZdG5eIPsqHN4zx7XR9V9O+sLyn6c1Uqv8B/d7a72rwts022MQeRP1SPXANXDacqmb7rK3sMfBjWUY3baqwKakR4CQaJYXefEYk3jcuaW7Rui2AFQ9m6MwI59zNVWCE1B8jwPqWXBPPeF/uujVb98XFH6hnQ84mI5032naYq1lH1ZPDhpr5aGPXQzCNetW+6AyEBhnMMoIBAMTMVD/recETcu2jcW40MymChEGADoR3hzGopflxyvFKOJXIieRKJole0J2BvRh8YmaxcDdVOjr+sp19fCi1fEyxyg+MlTF3Yqj45JRuoEj1a1IrxlnTrRwdNNHA3H4G1cw4OUQ4hhJ16jj1FVz+qmG/N/wB5/wAasOHJ7Ag8rke6mCtfcePPnijL5QPH2Af9VcP+b/vN+NFN39gWrdwuiAELEyTxPifCnoonsm3Csep+A/GaDypVjoySSRKFunlXSkopxRXn41sUcMleKtPV6KqWK3ZhSd5N27DXy7WwWcAky2p+ryPhVh2bgLdm0iKEXKo00nxknXjpS21hc1yzHNoPlofgDXOL2QYYoYZlcSANJ7y8SNA2scyeVUO0kkNjxfZLN1BoXUHp3a9oTf3ddmzdoQTE6DiAAToeZ19dKlXP8FCjhrc/8GZbk7e+l4fN2eQoxVgAck6EZJ4CDw5eyim08YtpJYgSYHi0GAPZ7qKbLvJh8P2SBOyXukRJdzxJI+0TrWT7bv3sRjLjufyNtWForJQZoXU/fgkmenSqvT++ib1ft0ENkXg+IctB0J98fA0N25igl5gJgR7CKmbt7LIzsCDwE8OPT3UO2gim8wddeHPiP9Ku9iUtuAxhhVAJLJk4/eXKPeRVQxmNh2HeBkzV3wfZoEaPqhW58oNV/erC20xuIC6DtG4TwNC9MPuJYcPiR9GutPAWxr1Ovyo+buy7mBRk+j9uo0HdF/tYhgR9ZgTm1OkeVBL+GT6JcAMS9v3B/wAapuz8PluzCcx9rQRMjXjpQ1t/sKb0l+P/AFk/aF0t9IYaJbIjpIHe+NUhfGrfgcarm6nLMLg8SrAmevAVuGx1t3UAZEYcIKqw9hFZOVaNx4+SbPnndbAWrl64Lwcotp27nHMPq8jpJq1bibkZxaxTPEl1FvLOZSrW21nTUnkauOP+jWtsHDW1tWDfwN1CVVUDO7DLIEAmFbxpbCvIu00wVuGTCYMqxMf7wtaZj5jT1zUc/IXJ4mtpX+x2FRjO5GbYH0bYi7gXxisgRQxyGc7KmjEaRyOk8qnbV3HxN7BYfE21U2rWFGbvANo1x2IXmACDVp3h2s1i59AsEFbWCZLg5F7mUnSNTlj9817i94vo9pcCrStrZz9qSNC7qsexZ1/TpP8AuHFTdbev0djXOThHsxyIqbs7EEJcWdCVn1TU7djc3E48ucOqsEgMWdVgnUcTJ4cqe2xutewLZL4UM3eGVswjhxFejSb2JuUVaIBWp+wMQFvrn+o+a2/6txTbb3NPqoWt2DBp7DXQlxS3AMD7CDrRtaAi9m+brXhicFYuEQSsEdCpKkeUgmqbv5iA1y1glYBrmrtEwWJyL5sQoJ5A1btygvZ4iyP+DibqD9R27VI9T+6sl3ixhvbUJUz/AGgKp/RV1UH2KDXKmuS7Ntp8PayvYbFPbYNbZlYRBBII9Y1FbN6OvSJ9IHYYph2w+o/DtB0MaZx7/Ma42zaz1Nc4bFFXDKSCpBBHEEagjxqPy/Dh5MKkt+zOUuLPqkV7QLc3eRcbhbd0EZ4AuL0cDXTkDxHgaO18RPG8cnGXaKk7BcQby/pK3+fbTLUts3TbfMOBAB1jSdTPhx9VQ/6Q8B7Zr6r6ZLngr4MlJRJUUVwIi2vt9uvzrOt69v461esfR0smzde3aYkMzh7j5RpI0iPXWlIsQBwFH5b2ogSlfQ/bqFtraTWQmRQzO0QTAAALEkgHkPfU63QPbmI/tNtdO5aZjInV2VRp+y1ZgxqWhd12G8Fez21aIkcOnX30/loXu7iS1tweKXGGmmhh19zCi1VqFaMOHtAkHoZHsI+demuMSTkaOOUx5xpVOwW873LqISwmeY5AnkKJRbejvYLbQ29kuMvT8BXtem0DqQCepAr2i9D8hrLH4McbeBkkG+bsXHAkroFIAJyiJOuvhQPa22LoVrAdFsSpHZjvMWBJzEc5nSKGY7DQXDfWUkesaH1VB2dZbLcKnWV05xqJFMjjqViedxouOykNq0o7+uusc+UVXttM7OHWTLEacjGlH9l2/wAkFKlh1Lcj7qDbbxIRwskRJ166VQCWLLc7IaN9UcvChe1tn4q5ea6ti8yuAZ7JiJygNBAjiDU27vTbUG1F1mCrOS1mAJUMNcw69KtuwvTFasYe3a+iY12QEEi0ACSSdJaefuoJS1oJFc2xi7lrDEOjLLAjMpWYRgePiy1VsBiJzkgwF+JAir1vjv8AjaCoq4HHLlzTNoNObLHA8oqppdCqtq5h8RaN54V7lsICwHDjPP31ykYx/dy2ouOAEBy/VmZHOdK0/dXaBFoKOPj04D4VnWyN3HCi4GI5gDuyP5jrNPYXfMYa+iue5qJnVdZIboNQR5mlZY2rRRgmovYO9KeBvfTTfcHI4UKw4d0RB6GdaGbuX3R81q49ly9pe0Qwyq9xUePU3urXsS9jH2chysrD3jhHjWcbX3TuYAXHYzaIXKwMNmF220HocqsZiNOVBB3pm5YVtGiH0NMbjXP6SxOdjq5S3mJnWW4nUUn9CpJYnaOJLMMrErblhoAD1EAaeFaLbRX1lvU7D4Gujgx1f99//KstiunaMk3g9HF3ZmBxOIw20MUGtpnyLlRWggHNk492aBekrGdsuDuzOewpPXMVRj7ya1jfKzduYPGJC9mcPe+9mkW2KxOh1FYth9qMLezCwCBSsXHQ3LZC90yo+sBpIrU2mHHpoc2NuE17u3RctsrlWXs82WbfaI5IOoPCAOnWq3jsKUe5bYMCrFYYAMIMagcDWl707wDD4khndEe1bEJcfLmGYEKVQiIgQwkR0is/2xtK04GVSbue4z3ZJzqSOz7p4EAHkOIp0ZaQhxam/gv+6+1voeDxd664zvbs3UJMFy9kqoHU50I9VZ/u3ric5M5EuXSf1Lbvr+1HtrjaG0c+GtrcBOVFFsjgAty7Kt4w8+GnXRjY4yWsW8kfkAgnrcu2xp+yHrP+NDLXKyJdeBTI9de2SWZFAliwA8TNWXfjdoWbxuWx3Xlio+zrrp0486CeaMckcb97BUW05HG6W9z4K6zI2UMuVhAOkyNOEg/E1oWG39xFxQyXVIP6C/hWM2uvx+VWbdnaRVxbOoY6eB/A0f8AT4ZSucU/2hUnKtMvW19577qma5pmgwqjQ+rwonssEIJ4ETxnjrr6qq+0lm03hB9/86suCxY7BbnLJmjyX+Vc8MMbqCpfgKE3KOz3CYt7mLwlsKjWS9wuxnMrYfVY1jVgPZWhpWU+hPaQvLiP/buswnkL0NofNX9tarbNeH5crza9h0eiSlZnvZvJdt7R7NFIW6Vti7AIUplB0PMNc99aUrVlFhRjw9w6Nh8cXHHVHKkjTxHuqzxNgy6Cfoz3lvXr+It3WEhVcRHCSn/jWii7WPej7BXbG0c1y26i4joSR3YEMonzX31rk1ZFWh0Umh/PWK7F3rC7X+hdgiFb1xM4CzFtXynhOoArZA9Y/tTdO8m8S4lVHYtcDTmWZazlbuzP1h76KqYOSNRYcu714pCVZkJGhItrHqlppVWdtDGm/c7N7SpmOUFJMDQSQefH10qJpfIiyh7RxoZQ7OJfvZO9PeJ1EiDr486IbFw+Gt2kuu7teukraSCq6NlPCZ4Djp4VULq3XcFyW14kzA+QirttmyFxWAA4Ldf/APQD5V1ujKXsE93tvWkYNc1U8JGg1Ik1O3z3UF5VxFrvADUIBOXjIA4x0qFZ2UuaY5EEA6fWYzp1BHso5szan0Zcq6LIOUcoM93pQShO+Q6E4uPBlO3f3js4HE4kXjcKt2eWEDEhVIhgxGXQr7KtKeknCw5AusqAEnKgAkwOB6mhu9m69rFbSF1bgVL1g3oGpDWsqNMcQQZHrFQhuXbtsx7VxD9mRCnWT9nKeh40Sbq0C406Yd/2oYYhosXTlIB0TnwjvUF3r3rs4pLBtIUNnEI5nLw4Nw8xXmG3FsF0Zrl1S7gQGt8dIkAdTwqPvDhMK2Hvm1cZrq2w0MEUGLiTwUS2nnXW/c6kaFtvFDDYULAErCjryrM7ew7b3JcFyToJIGpnlqePOrzt6+ty3hLjHObllWymDGi6gchqR7aZt4NOKos8ZAg1mCFW2b5LbaivYZ2fsMW0HZgJ+r7tasNxXvbOv21Vb164jrkYggyCEMGIIkayOE8qh4S9Nvpr8KFYzF3LbnsnKwSRwI11+q2hqueJSX2kmLO4SqfReMZvxicLZzHA9ottF7S4uItgSFGcwygkDgSAR51Xf9v88MED/wDZX5W6rGIx1zEAPcvXLjN95iqQOQtrCBfAg01ZtDNxXzkcev8AKlLxvlhZPJjf2I03dzf19o2rubDpaTvW5N4uSSpnuhBAErM8iYmKrDbtdnhLOCuMtzscx+oV1JmSJJB7xEgwYoDhxl7yOQRxKtDa6akdfhNG9n4lvrMxYkcSSTwgamjj49Su9HPyouDilsEbR3ixWEkXWbEWCIAdgXTl3XKkmeEnXxFUfHbR7e61xlVC3BFAVVUcFA8BzrSdubOF8G1MZtJ4xrM+6q3f9Gz6ZLqsJEggggc4iZ0oZ1FhY5Smtmv+j/Yq29lYdXtq4dDcZGUNOclhodPqlRWc+mPAWLF+1bw9pLUoblwIMoJY5U7o0EBW4ferVre8tpVVbIDBQFCluzIAEQAw46Vm29OxPpuNu3rjMAYVUEaKqgQW1nWTp1qaD3Y9xdFA3XsTjLJKswDg6ax0J8AYPqo96Rjf7QvbdgiWlBAJiSbhJ8eAHrq3bO2TasiLaAfE+ZNS2tjmP8+ulTxKeRZH7KglqNGFYBmIknnHr1/A0TwlyHBmNR8a0He/Zds4W4y20DKQ0hQDoddYngTVJTd++U7QWbhTjmymI5+YqmLpbFSi70Xq6mZGHVT7xQ67vHdXAui210tsouZjmEz9kqRz60Rwk5EnjlE+yhOHt929bPJiPj+FPzdJicbotfoK2V2eBe4RBu3mPqQBR781aWBVD3S3hTD4Sza7I91eIYaliWJiPGja75L+bb94fhXzs/D8mWSUuPb+UUepCuwvt7Gdlhbz8MttoPiRA95FZb6NCWN3LDBwWMnmrhh8TVl3t3nW9h+xCsDcJmSPqorXD/hFVj0cIQt0SVhZBESCSPbXoeJhni1NUwZyT6LljlKm3cIYdncVtG5FgrSI1EE1aGesc2nvliUe7ZLqyhmSSgEiSOVans7GdpZtP99Fb2qDV0Wmyrx1aaJ/b0I22o7Wy06l1HAdTz5VPz1A2qmY2D928vvkfGKJxQ7Nj+xlHxu5uPe4zC5ZUE6AMSAOWrLNKrpZ2+pUEW7keSctPzlKh4r4PKbPmKzfLNlHGJPzq+bRwy3nw91VdshdgcyKAe0J7yk5iJ6VTd2ca1q42U5SygTCmYM/aBq3rta4zIpeQ0/YtDlPEJI9RFBF32Ma+CwbJ1EnU+71UsYoMjw99cbMeBApnFjMSAY41SLB1rB2XdGxBvgKGAaw4R4Y5suo1WfEcfZ3isPgDoMHi3fgJxUZzyLkFiTx+qvqqybI3AxFwjMMi82bT2DifdWgbvbmWcKO4Jc8bjQW9X3R4D30iSiNjNpUYvhPR1iHGYYDQ66i/wDx3hr4xRjD7jC2PyuygeGv5b/zYGfdW7KtexSnNfAStGCYhrnaDtEyKqhLdsLCoo+qBOsCi2D6c+P+tWb0pifo4kDVz+kYC6T0iaquEgeyqce4ipNt7OGuxoPZUW/aLsBElgBHu+dLENDHSf8AWpGwla5irCxobij3ifdVN1GyKSudHVj0ZY7P2RVAoE588pqTpoJnThFT29EmLA0eyfAMw+K1ror2of6iZZ6EDEdobpXsKA19QFJgEODJgk6AzwFcWLvAc60P0loPoqk8rog9JVxWWW75nTWrMM+UbZHmgoSpE25eJfXhMVYcCMyaUB2Zgzeu9mGAaXIJ4d22zax4DjVh2JZyLDHX4eFT519xZ438TzAbFuX7pRCoIE96YjQchrxFMbRwjWLptXCCwAMjgQeBE+v2UQxO1Gs3FuW4BHERxHMHqKmb2bPt4vsLod1PZ8UI6yQZB4GR7aizZVijyfRdixvJPiiujFqOLAfH2mnhfXiDm9c+2qbvOr2jcCX7xghRLDjpPADnNVe7irghg7Zo45mn20OHPHLHkjc+J4ZcWatfwyYkdg0gXBlMaRqJ9XAVeLmzEFtUEZQsRGnIR7JrN9xMy4ZHMszEsSzEk94jieAgVZ7u1Lzky8KZ7oA0Gsd7jOpEzwpso8jMcktlYuRmIHAGhlru4i6PvLI89P51NL94+Z+NOV6LjyjR5l7bHkMQOlOrcpgPTitRgEbFYgdsM3BLNw8J7zgqJ9QNS9yTFy7wA7OeQ+0NdOUUEu4nNfuacwvqVY+JNFtkoAmJ/wDhj++tRTleQaltEF8Th7zXjlAPeYMcq5hOhUnmZmKue5GOz4G1+iCn7rED3RWVXsISTBPE8POr5uA5Sw6Gfr5hPiAP4aWpuz0PBaeTiXI36TANlHRlPsYH5VBF2nku/GjUz2cmG4tEbAqMg82/xGlXWxroeyGXUEuR++1eU7kj5OVptHzagKtPCrJgb8vb8yPaIoHewxmfnRPATmt+DD4ipIvZWXHBXePlT2Ds9pcVR9oge0xUXBN8Km7G0vW/11+Iq1iUarhQU0NEMJcJM8qgop51LR6CStBoLUq8Fe1ENM79Ka/lMMfC5/D+NVTDvw8quPpRMHDf9Qe5DVDW6eAFWYv4oTLslR3m9VTN1yBjsPz749pBA98UKt3eOvOpmx7sYqweXaoZ/bFVNXAib/1P7m2V7Xgr2vJPTKt6SLBbAuR9hkf1BgPnWUtbB4cJrY988YtvBXy+soVA6s3dX3mfVWNWzFX+L/FkHk/yLTuLh1bGqp1AVz5ymX4NRXeTY5wzhlJNtuH6Jn6vsjU8daiejLD5sQz/AHbUT4kgAewGtJxGGW4pV1DKeINJzyrIP8dfYZRjHLAGpmxcd3DbPBNR5Hj7/jU/b27bYc5kl7RPmVnk3h41WcRaZQ4UxmUgHwPj7qj8nH6uNxR6Hj5FDIpMqO3sWLhP6TlveT86DuoqTftmTmEHp0phqzBiWLGomeRl9WbkaRugn9ltfq/xGjC8z1+HKhW7Q/s1kD7g/wA+2is6wP8AIqoUir3BDt5n412K8xGjt+sfjXivV66PPfY5FdrpqeA1rnPUjD4E3QRrBEEjx6eNc2krZl1tg3Z+zCbS3CDLy/7xLfA12uPuWi3ZtlLKQTAOgg6TwNH7+GCpoCABHDkOFBb+sAaTNebduzITb7AeJ3hxf5+77QPgKPbo7bLkI7O1wq5JaSYVlyiT4M1BsVs09RS3fHZ4u2P1l/eU/OKxtnpeFkXrR/ZoAuxTq4ioj14HpXI+wcExi9vXh7DG21xFKmSsxGbvcPXSqFjNh27jl2VSTEkgcgB8qVN9dniz+kqUmzIpinbWPgjwI91dsB0ppvV8KxaPHLngXEyOB1HkdanYH/eL+sPjQLY1wraWdOnkTNHdm4tUdXbVUYMQBJgamBzq5O1YjpmvIKcUUJ2JvHYxKg2bqvzgHvDzU6j1ijKa0LZoUFe14vCvaiHGdelC5+Vw8/db3kfhVHAjwotv7eJx17joQOMcFXTXlVcukjkIJ5mffyNWwVRQh7ZKQcqk7MwzXcRaRCMzOsa+M0PYCyQbjBJXMBcOQkHge9xHjUvdfatgY22WxFtOzYOxLQoA1PeOk+HOqHNKPZIoOU+jehxrqqna9JuAfE2rCYhGNwN3gYQERAZjABPejy8RRa9vZhF0bE2AenaJ8jXl0z0gF6U5+iKB+dHuRzrWYWA3n8OHWjvpg39SLAwt+xdCs3aIGDNqNJTmInUHnVCwu+SSouYcrm1DLcIXroCvuq3BNRjTI82KUpWjRdxNpi1i0H2bncPr+r/eA9ta4K+et3d7cGMa30jNZt24uWnAZi5VgYZRwJGuk8K0Q+nXZkwHvHysv84pOdqUrQ3BGUY0zQStZZtTZ5tPcQ/ZJI8uIjzFEb3pvwI0CYhj4Ig+L1SN7N6717Es6F7auQAO7OUCI5wfKkp0UxjydFcx2JBA+8S2vKCdPfNDwNakYyzlKiZ0PxqKR7aG7CmkpUi47H3rWzYRTbZio5EAcTXR9IYVjFk+ZcfhVXs4vtGJaJnxAk9Z5UP2hh3bgCI9/wDOjc10jvTkldhnE73XGuMyW5DGYZtB1gga+yplveUEa22noCD79Kr9pIAmnBVEZyXuSOKbCF/fhkYf2Zis6y4BjwygxWg7t70YfE2x2ZCHgUbQg+3WsuK11stzYvo66a6igyXLticuFSjo2y+AVjSqvtjuFdOVEe0JUMYII5Zh7uHroBtclj9Ux5/IxSIkOLsg4zaYAECfMx8RQY7WCXleIhlPhoQeNdY+w3jQpLBLr0nnXM9TxoLkmuzV1x1tuFxD+2v406DPAg+Rn4VnTWh0HsFcdmv3V/dFT2fa+u/g0eDSrOxcilWmf1X4K6461xbQs6qql2JACxMmvbdsuwVQSxMADiSeFaRut6OMRZYXXUFsuihh3J4zzLRpppqdafFNs+SeiH/Vy4NWWYGoUgx4QPGo1q1lJ1y5RJBEH31d8dZZAFAMnoNZ4H9r4UN2phcNZs3TfxIa8bbAYe1Dvmg5c+WcgniTHPWrOVInMcexfS7nUshBJBViConSCOlXTd70y4vDQt8DEoOZOW4B+uBB9Y9ddjCh1EgGRQzaG7KsDl0pS0Ns2Cz6b9mm0rG5czEa2xaYsp6E/VnyNA9of+oewD+Rwt1+hd0tj2DMazTAej7EMAVuKqzIOs0SsejcqQWcGDJGuvPWhUPk1stL4Dtbj3XYhmJMZS0yZJk+yp1jYNp11ZifZ1jQTpwqdb3hwNxRnsYvDkdFNxAfDIWkeYFdbOv2L1zJh8RbLngjh7TnXkHGvqp/JNCaaZl2/wBu5iEY3C9y7bAgG4zOba8co49yRoRy4+ITDYUsM1tdSAhGUBZ4aCBy86+kbG6C3NMQggagA8Tz1GoFVjfXcTCWSt+0y2rwdYtSIuCQCFQ6hoJMjp66S2r0NVmQvudiQEOXvE6DTlrEUQbdjFsfqx6tK0YoSycB8qKgAcdfGtSNMU2vurct969xbxHIUIu2wsgkkHiMxJ0GhE8xWk+k6yWtIy8QSIjrWTXJnWuejAxZxaHKftLwYHL0nN1JPjzovY2ZYxVy2qi2rvJYW34R1UniYnTrQbd3BpdvqjxB+Nafsbc21ZuLcAkqDExpM61y2cAz6OcvfV5YaieGYaifCagDeBkzK9gZuBOfh7RWlYiAuvSsg3nYvdYjQTyrJqkEm0L6abry0CNAAZgU1tEkISCJBFQrCwQamX9VI61P7jHtEG1t+6pEw45jXUf5mjtreazl7xK+BUkjwkCqw+Hg6SPXXVphzE0ffYKk10y14neHDXpVFaRAUkQPV+FRQwofZw6gyPOpQNOjpCpO2SA1LJTYNPW2rWCzTdk40NZT9XkZ9x1FDdpAEn63DnHwods7awFoAqT4kGKdGMU/dB8VpFbPLUeMmCr5Xq0/qMKhhNQasRggkx7f8j3UHv2xm0AoZ9Hq/T3yyobLCuKdArhkpFH1CeiMzV7TTAzxHtpU3ieW8rsibB3gOBvpiAi3Mk9xtAZBXjyOtaVhP/UPYaA+Euz+iyfMilSpsCBg3fXf18XhiLdgYe2zAsxcNccAzBy6KCYnUzVJ/rCwTs1ARTxAAHwpUqb0KDmBud0eVTUNKlWmlp2Ug7IaV3dXSlSojWZ/idtXLbugY6E6Hz61FTHZ2m4A/ny8q9pULYAZtk3lhcVi7QjgL90r6hmoQ2wBZvrcN57jZhBaSTPUmlSrWtBGi2bslKIu8V7SrEEyp77ANZj9L5GsxuYUTSpVrFSCO7eFjEJ4MK1lr8LSpVyCiVvbO3WGgEcuVUy8ZJkUqVLmGiIRrTjNFKlUsexkjhsODUQ4KDxpUqeAS00AqZZUFDXlKmMnmzxBT1sUqVYMLJsy4gTu8fFfnzp4uY4T6gKVKgPKnqQzcBich9TD8KH3pmlSpcj1/pupNjUmk7EilSpaPoJvQOL0qVKqDxG3Z//Z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1" name="AutoShape 4" descr="data:image/jpeg;base64,/9j/4AAQSkZJRgABAQAAAQABAAD/2wCEAAkGBhQSERQUExQVFRUWFhoYGBUYFxcYFxgXGRgXFxgcFRYXHSYeGBkkGRgYHy8gIycpLCwsFx4xNTAqNSYrLCkBCQoKDgwOGg8PGiwkHCQqLCwpLCkpKSwpKSksLSwsLCksLCwsLCksLCwsLiwpKSwpKSwsKSwpLCwsLCwsKSwpLP/AABEIALcBEwMBIgACEQEDEQH/xAAcAAABBQEBAQAAAAAAAAAAAAAFAAMEBgcCAQj/xABKEAACAQIDBQQGBQgHBwUAAAABAhEAAwQSIQUGMUFREyJhcQeBkaGxwRQyQlLRI1NicoKSwuEVFiSisvDxFzNDRIOT0ghjc4Sz/8QAGgEAAwEBAQEAAAAAAAAAAAAAAgMEAQAFBv/EACwRAAICAgIBAwQBAwUAAAAAAAABAhEDIRIxBBNBUQUiYXEyFIGhIyRCUsH/2gAMAwEAAhEDEQA/ABRavBBr0cYru6o4RSEUEZ6h4gmplyhePxBGnM9KNAsYe5Udnotb2SCBOvXWnk2MnT3mjoCivG5TbvVst7JQfZX2VJt4FRyHsFFRlGf3VJ4An1E0PvbMus2lq4fJG/CtXXDinVs11HUZNb3axLcLL+sR8alWtysUf+GB5sv41qa2adW1W0dRmKej7EnibY/aPyFSrXo1unjdtjyDH5CtIFuuxbrqNpFBs+jAfavnyVI95b5VKX0ZWfzl3+5+FXcJXQSto6inW/RrhhxN0/tAfBakp6PMIPsMfN2+VWsJXvZ1x1Fbtbj4Qf8ABB8yx+dGre6GEHDDWfWgPxqX2dd2dpA3r1oqQbSq0zxDAmR0oXo1DdvYOHXhYsj/AKafhUhcEg4Io8lA+AqFsTb30hnXJlgZhrMrMdKI2b2YxHlS3miml8jJY5RdM5NuoGIsAsZ8PgKl4fFlniAAZj1VzeTvN5/IUePJHIriKY3gMCrOFI0Ommh100PI1crXo6wg49sfO/d+TVWdmr+UXzHxFagoo26FSVsry+j/AAf5tj53rx/jpxdxMF+YB82uH4tR+lQ2bQDXcnBD/lrR81n406u6ODH/ACtj/tJ8xRelWGgwbs4UcMNY/wC1b/CnBsHDjhYs/wDbT8Kn0q44hjZNkcLVsfsL+FVb0gYRVsplVV7x4KB06Vdaqu/6/kU8z8BWpmVszrsq9qRkpUQYBzc65cQK7FwHgQfXTNwjjUqHMHbTxjoB2adp1EgQPM86jbNJuHtGEdBMwacx+IAKrrBOvl/rU6ykCAIpiAZJt6CTTyuImQBUPEqSrDSMpOsaka8/CpG6G4lzFg3LlwhDIXXvae4UfSsxXJ0iYLek8utdgVD23uLicODct3QyoQQAYYheUTEnWndlYrtbauRlJ4jjBrk7NcXHTJSinVWktunVSjMPFWnFWult0E2ptk9p2STPAx9Yk8AI4DjWGB1VrsLQXC7CxLBcx1jiGEieR15/KpWx8W+drVwjMkciCdNdDr665OwnFrtBMJXQWnVHhXYXwrTBoLXQSnshHEV0FrrOI7JTW08MA9wgAM9ormjXwmpjLwqfdwisdQDBpOeMpRqL2FHTsr9vCDDi3pr2WWY4nj8TQ/eDFnDXMNeM5SjqRrE5ZWR5mrdi8JmUwqlgDlzcJ5T4ULxuz8RcQB0sPEnKRIkfVjMNOUnxPSkxw1Jyf9v8DJz5L8glmOXA3iMuZtRyh/5UcvWu83n8hTn0C8cgJtMoJJBWBAkLHdMdZp67b1b9b5CqMcVHSAlK4pfAzgkhx5j4itLFZ1YXvez/ABCtGo5CWtipUqVCYKlSpVxwqVKlXHCqsb9ibK+Z+VWeq3vss2l8z/DXGrsonZV7UnJSrbDMeTHgqSSQ0iBGhGsy06EacuZ4RXqbSbk8ceJ00Hjz6UK/pC3EQZnjPLpFdjH2ch1fPIgQMuWDMmZBmI061Jcvgt4Y/wDsglh8ZmuKW72oq0WyaomFxam4gE6svxq+2xTYXWxGSKXQJ29eaGAkwBp1npHDSRWk7A3curhUUvJWCvZk2cqwCVIU6mftGaz/AGvauKM1poFwrbdYBBVjHBucxEaitS2LtHuCy7ZHAGn3o008OdNbMxRW7Bm28LirujO5UICMpC6Efaj6xkHUjXoKqm6tqMOvHUsdeJEmCfVV027juzFxUIDOsBfbqdeVVnDBLSgEhQBAkxWR7Cy17E1RTqioY2na/OJ7fwpy3tS0dO0T2x8aZTJ7RKcwpMTAJiqxuns65exDFhpAddR3tTGbSdIOnlVqy5lMEagweI1FC9xcW63fo91QrWQcrAEZlZy3DpMx50DG40nJWXe1jctrW2cwEBZ48ek9OA6iqBtq064+08hTcgieggZWPj+NaA7NlLRrnGk8Y8Y0FU/e3aNtMdakFmUZoXl90EcOp+VLclHbL54pZVxirYaVKq+Ku3LG1LV5sty3IC2gWDfVgZgJBXOZkA+NFE3mXnbaPMGg1jFsm1BjMva2ghXJAzKIiChPek6yPGglnhJVFgT+neTi3ODoveDwL28Kv0hg94s0nUkS5IAJAOVUA0Ovf8KGbZ2kMPazkZiSFRfvMeAprYOCupktm47W7aXGYkEC5cuXZTLmJMLbXkeYpvevZr3XwoUGBe1PLhIn1A0zE/t2RyWyI27m0LoDtcgngqNlC+Y509sXaeKsXxh8XDC5PZ3SROYCSrR1HDyq3bMx7hTnSABpGYSY4a8Ryn3VW9sK93GYQkABcRrAbkrHUsBM5eI0rOT9xjxxStFhLnj3Yr0MZGq++i1jZsjXQdI/zFSV2eg5VBl+qYMb423+hfEDJbPOPVUV7fefz/CrE2z15SKF4nBMrGeBOhp/j+dhzuovfwzmgcia+z/EKv8AVHyR7V/xCrt2g6irWJktnVKuO1HUe2uXxCjmPbQt1tgjk14bgHEj20NuYlnPMDoOJ8zXK4WopeXuoqzgorg8CDXVDUw4FSrTkeIpsM9umjiRVe3xH5NfM/w0bbGoNC6g/rD8aB70X1dFCsramYIPTpVJseyqZKVSBapVwwxG9uOWYkXIBJMZeE+ula3D11un93+dah/RdpuAHqJpptiJrBYesHn5VPykhvBP2M+sbm27bo7XDCsDqAOGvGjVraFuYB58Y0pnaOKP0sWwMygxJHUanzHyoXjMNdztB9/hxqzHj1ciWU90g/vCezs27gIJW5MRoDAZfMTm9laBstbGPwyXsveiGGuZH0kSPaPAiqXa2a12zcLgEi2GAJ0kEA8PBpoPu7i3wuJPaFuyJOfK0EcYZY4kGNK3009DFkcab6ZYcfhexxWTWDbLGSTBDCJnwMVG26gawGEGGGo14yPnXTXndb91kKjJKqTmIBZYzHm3WqtgL2a6UlhMgjiDGokV0IVL9GZHcb+R4Uzib4USxqZicIU15HgfZPxqtbSxBa43QaD1fzqmb0Rxj9wfs7/tZtC3bRTE95p5meAjrR7cneYXhduYu6Fh0RWgBEzhiCYGgLLGY88tZo1qpmyrLObiKTraZo69mvaR7FNRzWrZbik+Rv62HZPyd+06/eBDQOuYGIisz3j2hasYsnMLgcSLoIaCpNthpyBTl1qhO/QVJxuFKpYJ+3bLAdB2lxf4ffSsmKMtMs8fzcmF88fa/uXzDYlXUFWDDw+Y5U8bdZvYxLIZViCOYq77F2p2tnMxGZdG5eIPsqHN4zx7XR9V9O+sLyn6c1Uqv8B/d7a72rwts022MQeRP1SPXANXDacqmb7rK3sMfBjWUY3baqwKakR4CQaJYXefEYk3jcuaW7Rui2AFQ9m6MwI59zNVWCE1B8jwPqWXBPPeF/uujVb98XFH6hnQ84mI5032naYq1lH1ZPDhpr5aGPXQzCNetW+6AyEBhnMMoIBAMTMVD/recETcu2jcW40MymChEGADoR3hzGopflxyvFKOJXIieRKJole0J2BvRh8YmaxcDdVOjr+sp19fCi1fEyxyg+MlTF3Yqj45JRuoEj1a1IrxlnTrRwdNNHA3H4G1cw4OUQ4hhJ16jj1FVz+qmG/N/wB5/wAasOHJ7Ag8rke6mCtfcePPnijL5QPH2Af9VcP+b/vN+NFN39gWrdwuiAELEyTxPifCnoonsm3Csep+A/GaDypVjoySSRKFunlXSkopxRXn41sUcMleKtPV6KqWK3ZhSd5N27DXy7WwWcAky2p+ryPhVh2bgLdm0iKEXKo00nxknXjpS21hc1yzHNoPlofgDXOL2QYYoYZlcSANJ7y8SNA2scyeVUO0kkNjxfZLN1BoXUHp3a9oTf3ddmzdoQTE6DiAAToeZ19dKlXP8FCjhrc/8GZbk7e+l4fN2eQoxVgAck6EZJ4CDw5eyim08YtpJYgSYHi0GAPZ7qKbLvJh8P2SBOyXukRJdzxJI+0TrWT7bv3sRjLjufyNtWForJQZoXU/fgkmenSqvT++ib1ft0ENkXg+IctB0J98fA0N25igl5gJgR7CKmbt7LIzsCDwE8OPT3UO2gim8wddeHPiP9Ku9iUtuAxhhVAJLJk4/eXKPeRVQxmNh2HeBkzV3wfZoEaPqhW58oNV/erC20xuIC6DtG4TwNC9MPuJYcPiR9GutPAWxr1Ovyo+buy7mBRk+j9uo0HdF/tYhgR9ZgTm1OkeVBL+GT6JcAMS9v3B/wAapuz8PluzCcx9rQRMjXjpQ1t/sKb0l+P/AFk/aF0t9IYaJbIjpIHe+NUhfGrfgcarm6nLMLg8SrAmevAVuGx1t3UAZEYcIKqw9hFZOVaNx4+SbPnndbAWrl64Lwcotp27nHMPq8jpJq1bibkZxaxTPEl1FvLOZSrW21nTUnkauOP+jWtsHDW1tWDfwN1CVVUDO7DLIEAmFbxpbCvIu00wVuGTCYMqxMf7wtaZj5jT1zUc/IXJ4mtpX+x2FRjO5GbYH0bYi7gXxisgRQxyGc7KmjEaRyOk8qnbV3HxN7BYfE21U2rWFGbvANo1x2IXmACDVp3h2s1i59AsEFbWCZLg5F7mUnSNTlj9817i94vo9pcCrStrZz9qSNC7qsexZ1/TpP8AuHFTdbev0djXOThHsxyIqbs7EEJcWdCVn1TU7djc3E48ucOqsEgMWdVgnUcTJ4cqe2xutewLZL4UM3eGVswjhxFejSb2JuUVaIBWp+wMQFvrn+o+a2/6txTbb3NPqoWt2DBp7DXQlxS3AMD7CDrRtaAi9m+brXhicFYuEQSsEdCpKkeUgmqbv5iA1y1glYBrmrtEwWJyL5sQoJ5A1btygvZ4iyP+DibqD9R27VI9T+6sl3ixhvbUJUz/AGgKp/RV1UH2KDXKmuS7Ntp8PayvYbFPbYNbZlYRBBII9Y1FbN6OvSJ9IHYYph2w+o/DtB0MaZx7/Ma42zaz1Nc4bFFXDKSCpBBHEEagjxqPy/Dh5MKkt+zOUuLPqkV7QLc3eRcbhbd0EZ4AuL0cDXTkDxHgaO18RPG8cnGXaKk7BcQby/pK3+fbTLUts3TbfMOBAB1jSdTPhx9VQ/6Q8B7Zr6r6ZLngr4MlJRJUUVwIi2vt9uvzrOt69v461esfR0smzde3aYkMzh7j5RpI0iPXWlIsQBwFH5b2ogSlfQ/bqFtraTWQmRQzO0QTAAALEkgHkPfU63QPbmI/tNtdO5aZjInV2VRp+y1ZgxqWhd12G8Fez21aIkcOnX30/loXu7iS1tweKXGGmmhh19zCi1VqFaMOHtAkHoZHsI+demuMSTkaOOUx5xpVOwW873LqISwmeY5AnkKJRbejvYLbQ29kuMvT8BXtem0DqQCepAr2i9D8hrLH4McbeBkkG+bsXHAkroFIAJyiJOuvhQPa22LoVrAdFsSpHZjvMWBJzEc5nSKGY7DQXDfWUkesaH1VB2dZbLcKnWV05xqJFMjjqViedxouOykNq0o7+uusc+UVXttM7OHWTLEacjGlH9l2/wAkFKlh1Lcj7qDbbxIRwskRJ166VQCWLLc7IaN9UcvChe1tn4q5ea6ti8yuAZ7JiJygNBAjiDU27vTbUG1F1mCrOS1mAJUMNcw69KtuwvTFasYe3a+iY12QEEi0ACSSdJaefuoJS1oJFc2xi7lrDEOjLLAjMpWYRgePiy1VsBiJzkgwF+JAir1vjv8AjaCoq4HHLlzTNoNObLHA8oqppdCqtq5h8RaN54V7lsICwHDjPP31ykYx/dy2ouOAEBy/VmZHOdK0/dXaBFoKOPj04D4VnWyN3HCi4GI5gDuyP5jrNPYXfMYa+iue5qJnVdZIboNQR5mlZY2rRRgmovYO9KeBvfTTfcHI4UKw4d0RB6GdaGbuX3R81q49ly9pe0Qwyq9xUePU3urXsS9jH2chysrD3jhHjWcbX3TuYAXHYzaIXKwMNmF220HocqsZiNOVBB3pm5YVtGiH0NMbjXP6SxOdjq5S3mJnWW4nUUn9CpJYnaOJLMMrErblhoAD1EAaeFaLbRX1lvU7D4Gujgx1f99//KstiunaMk3g9HF3ZmBxOIw20MUGtpnyLlRWggHNk492aBekrGdsuDuzOewpPXMVRj7ya1jfKzduYPGJC9mcPe+9mkW2KxOh1FYth9qMLezCwCBSsXHQ3LZC90yo+sBpIrU2mHHpoc2NuE17u3RctsrlWXs82WbfaI5IOoPCAOnWq3jsKUe5bYMCrFYYAMIMagcDWl707wDD4khndEe1bEJcfLmGYEKVQiIgQwkR0is/2xtK04GVSbue4z3ZJzqSOz7p4EAHkOIp0ZaQhxam/gv+6+1voeDxd664zvbs3UJMFy9kqoHU50I9VZ/u3ric5M5EuXSf1Lbvr+1HtrjaG0c+GtrcBOVFFsjgAty7Kt4w8+GnXRjY4yWsW8kfkAgnrcu2xp+yHrP+NDLXKyJdeBTI9de2SWZFAliwA8TNWXfjdoWbxuWx3Xlio+zrrp0486CeaMckcb97BUW05HG6W9z4K6zI2UMuVhAOkyNOEg/E1oWG39xFxQyXVIP6C/hWM2uvx+VWbdnaRVxbOoY6eB/A0f8AT4ZSucU/2hUnKtMvW19577qma5pmgwqjQ+rwonssEIJ4ETxnjrr6qq+0lm03hB9/86suCxY7BbnLJmjyX+Vc8MMbqCpfgKE3KOz3CYt7mLwlsKjWS9wuxnMrYfVY1jVgPZWhpWU+hPaQvLiP/buswnkL0NofNX9tarbNeH5crza9h0eiSlZnvZvJdt7R7NFIW6Vti7AIUplB0PMNc99aUrVlFhRjw9w6Nh8cXHHVHKkjTxHuqzxNgy6Cfoz3lvXr+It3WEhVcRHCSn/jWii7WPej7BXbG0c1y26i4joSR3YEMonzX31rk1ZFWh0Umh/PWK7F3rC7X+hdgiFb1xM4CzFtXynhOoArZA9Y/tTdO8m8S4lVHYtcDTmWZazlbuzP1h76KqYOSNRYcu714pCVZkJGhItrHqlppVWdtDGm/c7N7SpmOUFJMDQSQefH10qJpfIiyh7RxoZQ7OJfvZO9PeJ1EiDr486IbFw+Gt2kuu7teukraSCq6NlPCZ4Djp4VULq3XcFyW14kzA+QirttmyFxWAA4Ldf/APQD5V1ujKXsE93tvWkYNc1U8JGg1Ik1O3z3UF5VxFrvADUIBOXjIA4x0qFZ2UuaY5EEA6fWYzp1BHso5szan0Zcq6LIOUcoM93pQShO+Q6E4uPBlO3f3js4HE4kXjcKt2eWEDEhVIhgxGXQr7KtKeknCw5AusqAEnKgAkwOB6mhu9m69rFbSF1bgVL1g3oGpDWsqNMcQQZHrFQhuXbtsx7VxD9mRCnWT9nKeh40Sbq0C406Yd/2oYYhosXTlIB0TnwjvUF3r3rs4pLBtIUNnEI5nLw4Nw8xXmG3FsF0Zrl1S7gQGt8dIkAdTwqPvDhMK2Hvm1cZrq2w0MEUGLiTwUS2nnXW/c6kaFtvFDDYULAErCjryrM7ew7b3JcFyToJIGpnlqePOrzt6+ty3hLjHObllWymDGi6gchqR7aZt4NOKos8ZAg1mCFW2b5LbaivYZ2fsMW0HZgJ+r7tasNxXvbOv21Vb164jrkYggyCEMGIIkayOE8qh4S9Nvpr8KFYzF3LbnsnKwSRwI11+q2hqueJSX2kmLO4SqfReMZvxicLZzHA9ottF7S4uItgSFGcwygkDgSAR51Xf9v88MED/wDZX5W6rGIx1zEAPcvXLjN95iqQOQtrCBfAg01ZtDNxXzkcev8AKlLxvlhZPJjf2I03dzf19o2rubDpaTvW5N4uSSpnuhBAErM8iYmKrDbtdnhLOCuMtzscx+oV1JmSJJB7xEgwYoDhxl7yOQRxKtDa6akdfhNG9n4lvrMxYkcSSTwgamjj49Su9HPyouDilsEbR3ixWEkXWbEWCIAdgXTl3XKkmeEnXxFUfHbR7e61xlVC3BFAVVUcFA8BzrSdubOF8G1MZtJ4xrM+6q3f9Gz6ZLqsJEggggc4iZ0oZ1FhY5Smtmv+j/Yq29lYdXtq4dDcZGUNOclhodPqlRWc+mPAWLF+1bw9pLUoblwIMoJY5U7o0EBW4ferVre8tpVVbIDBQFCluzIAEQAw46Vm29OxPpuNu3rjMAYVUEaKqgQW1nWTp1qaD3Y9xdFA3XsTjLJKswDg6ax0J8AYPqo96Rjf7QvbdgiWlBAJiSbhJ8eAHrq3bO2TasiLaAfE+ZNS2tjmP8+ulTxKeRZH7KglqNGFYBmIknnHr1/A0TwlyHBmNR8a0He/Zds4W4y20DKQ0hQDoddYngTVJTd++U7QWbhTjmymI5+YqmLpbFSi70Xq6mZGHVT7xQ67vHdXAui210tsouZjmEz9kqRz60Rwk5EnjlE+yhOHt929bPJiPj+FPzdJicbotfoK2V2eBe4RBu3mPqQBR781aWBVD3S3hTD4Sza7I91eIYaliWJiPGja75L+bb94fhXzs/D8mWSUuPb+UUepCuwvt7Gdlhbz8MttoPiRA95FZb6NCWN3LDBwWMnmrhh8TVl3t3nW9h+xCsDcJmSPqorXD/hFVj0cIQt0SVhZBESCSPbXoeJhni1NUwZyT6LljlKm3cIYdncVtG5FgrSI1EE1aGesc2nvliUe7ZLqyhmSSgEiSOVans7GdpZtP99Fb2qDV0Wmyrx1aaJ/b0I22o7Wy06l1HAdTz5VPz1A2qmY2D928vvkfGKJxQ7Nj+xlHxu5uPe4zC5ZUE6AMSAOWrLNKrpZ2+pUEW7keSctPzlKh4r4PKbPmKzfLNlHGJPzq+bRwy3nw91VdshdgcyKAe0J7yk5iJ6VTd2ca1q42U5SygTCmYM/aBq3rta4zIpeQ0/YtDlPEJI9RFBF32Ma+CwbJ1EnU+71UsYoMjw99cbMeBApnFjMSAY41SLB1rB2XdGxBvgKGAaw4R4Y5suo1WfEcfZ3isPgDoMHi3fgJxUZzyLkFiTx+qvqqybI3AxFwjMMi82bT2DifdWgbvbmWcKO4Jc8bjQW9X3R4D30iSiNjNpUYvhPR1iHGYYDQ66i/wDx3hr4xRjD7jC2PyuygeGv5b/zYGfdW7KtexSnNfAStGCYhrnaDtEyKqhLdsLCoo+qBOsCi2D6c+P+tWb0pifo4kDVz+kYC6T0iaquEgeyqce4ipNt7OGuxoPZUW/aLsBElgBHu+dLENDHSf8AWpGwla5irCxobij3ifdVN1GyKSudHVj0ZY7P2RVAoE588pqTpoJnThFT29EmLA0eyfAMw+K1ror2of6iZZ6EDEdobpXsKA19QFJgEODJgk6AzwFcWLvAc60P0loPoqk8rog9JVxWWW75nTWrMM+UbZHmgoSpE25eJfXhMVYcCMyaUB2Zgzeu9mGAaXIJ4d22zax4DjVh2JZyLDHX4eFT519xZ438TzAbFuX7pRCoIE96YjQchrxFMbRwjWLptXCCwAMjgQeBE+v2UQxO1Gs3FuW4BHERxHMHqKmb2bPt4vsLod1PZ8UI6yQZB4GR7aizZVijyfRdixvJPiiujFqOLAfH2mnhfXiDm9c+2qbvOr2jcCX7xghRLDjpPADnNVe7irghg7Zo45mn20OHPHLHkjc+J4ZcWatfwyYkdg0gXBlMaRqJ9XAVeLmzEFtUEZQsRGnIR7JrN9xMy4ZHMszEsSzEk94jieAgVZ7u1Lzky8KZ7oA0Gsd7jOpEzwpso8jMcktlYuRmIHAGhlru4i6PvLI89P51NL94+Z+NOV6LjyjR5l7bHkMQOlOrcpgPTitRgEbFYgdsM3BLNw8J7zgqJ9QNS9yTFy7wA7OeQ+0NdOUUEu4nNfuacwvqVY+JNFtkoAmJ/wDhj++tRTleQaltEF8Th7zXjlAPeYMcq5hOhUnmZmKue5GOz4G1+iCn7rED3RWVXsISTBPE8POr5uA5Sw6Gfr5hPiAP4aWpuz0PBaeTiXI36TANlHRlPsYH5VBF2nku/GjUz2cmG4tEbAqMg82/xGlXWxroeyGXUEuR++1eU7kj5OVptHzagKtPCrJgb8vb8yPaIoHewxmfnRPATmt+DD4ipIvZWXHBXePlT2Ds9pcVR9oge0xUXBN8Km7G0vW/11+Iq1iUarhQU0NEMJcJM8qgop51LR6CStBoLUq8Fe1ENM79Ka/lMMfC5/D+NVTDvw8quPpRMHDf9Qe5DVDW6eAFWYv4oTLslR3m9VTN1yBjsPz749pBA98UKt3eOvOpmx7sYqweXaoZ/bFVNXAib/1P7m2V7Xgr2vJPTKt6SLBbAuR9hkf1BgPnWUtbB4cJrY988YtvBXy+soVA6s3dX3mfVWNWzFX+L/FkHk/yLTuLh1bGqp1AVz5ymX4NRXeTY5wzhlJNtuH6Jn6vsjU8daiejLD5sQz/AHbUT4kgAewGtJxGGW4pV1DKeINJzyrIP8dfYZRjHLAGpmxcd3DbPBNR5Hj7/jU/b27bYc5kl7RPmVnk3h41WcRaZQ4UxmUgHwPj7qj8nH6uNxR6Hj5FDIpMqO3sWLhP6TlveT86DuoqTftmTmEHp0phqzBiWLGomeRl9WbkaRugn9ltfq/xGjC8z1+HKhW7Q/s1kD7g/wA+2is6wP8AIqoUir3BDt5n412K8xGjt+sfjXivV66PPfY5FdrpqeA1rnPUjD4E3QRrBEEjx6eNc2krZl1tg3Z+zCbS3CDLy/7xLfA12uPuWi3ZtlLKQTAOgg6TwNH7+GCpoCABHDkOFBb+sAaTNebduzITb7AeJ3hxf5+77QPgKPbo7bLkI7O1wq5JaSYVlyiT4M1BsVs09RS3fHZ4u2P1l/eU/OKxtnpeFkXrR/ZoAuxTq4ioj14HpXI+wcExi9vXh7DG21xFKmSsxGbvcPXSqFjNh27jl2VSTEkgcgB8qVN9dniz+kqUmzIpinbWPgjwI91dsB0ppvV8KxaPHLngXEyOB1HkdanYH/eL+sPjQLY1wraWdOnkTNHdm4tUdXbVUYMQBJgamBzq5O1YjpmvIKcUUJ2JvHYxKg2bqvzgHvDzU6j1ijKa0LZoUFe14vCvaiHGdelC5+Vw8/db3kfhVHAjwotv7eJx17joQOMcFXTXlVcukjkIJ5mffyNWwVRQh7ZKQcqk7MwzXcRaRCMzOsa+M0PYCyQbjBJXMBcOQkHge9xHjUvdfatgY22WxFtOzYOxLQoA1PeOk+HOqHNKPZIoOU+jehxrqqna9JuAfE2rCYhGNwN3gYQERAZjABPejy8RRa9vZhF0bE2AenaJ8jXl0z0gF6U5+iKB+dHuRzrWYWA3n8OHWjvpg39SLAwt+xdCs3aIGDNqNJTmInUHnVCwu+SSouYcrm1DLcIXroCvuq3BNRjTI82KUpWjRdxNpi1i0H2bncPr+r/eA9ta4K+et3d7cGMa30jNZt24uWnAZi5VgYZRwJGuk8K0Q+nXZkwHvHysv84pOdqUrQ3BGUY0zQStZZtTZ5tPcQ/ZJI8uIjzFEb3pvwI0CYhj4Ig+L1SN7N6717Es6F7auQAO7OUCI5wfKkp0UxjydFcx2JBA+8S2vKCdPfNDwNakYyzlKiZ0PxqKR7aG7CmkpUi47H3rWzYRTbZio5EAcTXR9IYVjFk+ZcfhVXs4vtGJaJnxAk9Z5UP2hh3bgCI9/wDOjc10jvTkldhnE73XGuMyW5DGYZtB1gga+yplveUEa22noCD79Kr9pIAmnBVEZyXuSOKbCF/fhkYf2Zis6y4BjwygxWg7t70YfE2x2ZCHgUbQg+3WsuK11stzYvo66a6igyXLticuFSjo2y+AVjSqvtjuFdOVEe0JUMYII5Zh7uHroBtclj9Ux5/IxSIkOLsg4zaYAECfMx8RQY7WCXleIhlPhoQeNdY+w3jQpLBLr0nnXM9TxoLkmuzV1x1tuFxD+2v406DPAg+Rn4VnTWh0HsFcdmv3V/dFT2fa+u/g0eDSrOxcilWmf1X4K6461xbQs6qql2JACxMmvbdsuwVQSxMADiSeFaRut6OMRZYXXUFsuihh3J4zzLRpppqdafFNs+SeiH/Vy4NWWYGoUgx4QPGo1q1lJ1y5RJBEH31d8dZZAFAMnoNZ4H9r4UN2phcNZs3TfxIa8bbAYe1Dvmg5c+WcgniTHPWrOVInMcexfS7nUshBJBViConSCOlXTd70y4vDQt8DEoOZOW4B+uBB9Y9ddjCh1EgGRQzaG7KsDl0pS0Ns2Cz6b9mm0rG5czEa2xaYsp6E/VnyNA9of+oewD+Rwt1+hd0tj2DMazTAej7EMAVuKqzIOs0SsejcqQWcGDJGuvPWhUPk1stL4Dtbj3XYhmJMZS0yZJk+yp1jYNp11ZifZ1jQTpwqdb3hwNxRnsYvDkdFNxAfDIWkeYFdbOv2L1zJh8RbLngjh7TnXkHGvqp/JNCaaZl2/wBu5iEY3C9y7bAgG4zOba8co49yRoRy4+ITDYUsM1tdSAhGUBZ4aCBy86+kbG6C3NMQggagA8Tz1GoFVjfXcTCWSt+0y2rwdYtSIuCQCFQ6hoJMjp66S2r0NVmQvudiQEOXvE6DTlrEUQbdjFsfqx6tK0YoSycB8qKgAcdfGtSNMU2vurct969xbxHIUIu2wsgkkHiMxJ0GhE8xWk+k6yWtIy8QSIjrWTXJnWuejAxZxaHKftLwYHL0nN1JPjzovY2ZYxVy2qi2rvJYW34R1UniYnTrQbd3BpdvqjxB+Nafsbc21ZuLcAkqDExpM61y2cAz6OcvfV5YaieGYaifCagDeBkzK9gZuBOfh7RWlYiAuvSsg3nYvdYjQTyrJqkEm0L6abry0CNAAZgU1tEkISCJBFQrCwQamX9VI61P7jHtEG1t+6pEw45jXUf5mjtreazl7xK+BUkjwkCqw+Hg6SPXXVphzE0ffYKk10y14neHDXpVFaRAUkQPV+FRQwofZw6gyPOpQNOjpCpO2SA1LJTYNPW2rWCzTdk40NZT9XkZ9x1FDdpAEn63DnHwods7awFoAqT4kGKdGMU/dB8VpFbPLUeMmCr5Xq0/qMKhhNQasRggkx7f8j3UHv2xm0AoZ9Hq/T3yyobLCuKdArhkpFH1CeiMzV7TTAzxHtpU3ieW8rsibB3gOBvpiAi3Mk9xtAZBXjyOtaVhP/UPYaA+Euz+iyfMilSpsCBg3fXf18XhiLdgYe2zAsxcNccAzBy6KCYnUzVJ/rCwTs1ARTxAAHwpUqb0KDmBud0eVTUNKlWmlp2Ug7IaV3dXSlSojWZ/idtXLbugY6E6Hz61FTHZ2m4A/ny8q9pULYAZtk3lhcVi7QjgL90r6hmoQ2wBZvrcN57jZhBaSTPUmlSrWtBGi2bslKIu8V7SrEEyp77ANZj9L5GsxuYUTSpVrFSCO7eFjEJ4MK1lr8LSpVyCiVvbO3WGgEcuVUy8ZJkUqVLmGiIRrTjNFKlUsexkjhsODUQ4KDxpUqeAS00AqZZUFDXlKmMnmzxBT1sUqVYMLJsy4gTu8fFfnzp4uY4T6gKVKgPKnqQzcBich9TD8KH3pmlSpcj1/pupNjUmk7EilSpaPoJvQOL0qVKqDxG3Z//Z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2" name="5 CuadroTexto"/>
          <p:cNvSpPr txBox="1">
            <a:spLocks noChangeArrowheads="1"/>
          </p:cNvSpPr>
          <p:nvPr/>
        </p:nvSpPr>
        <p:spPr bwMode="auto">
          <a:xfrm>
            <a:off x="8" y="997479"/>
            <a:ext cx="9143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PE" sz="2800" dirty="0" smtClean="0">
                <a:solidFill>
                  <a:srgbClr val="17375E"/>
                </a:solidFill>
                <a:latin typeface="Calibri" charset="0"/>
              </a:rPr>
              <a:t>Colaboración con </a:t>
            </a:r>
            <a:r>
              <a:rPr lang="es-PE" sz="2800" b="1" dirty="0" smtClean="0">
                <a:solidFill>
                  <a:srgbClr val="17375E"/>
                </a:solidFill>
                <a:latin typeface="Calibri" charset="0"/>
              </a:rPr>
              <a:t>LG Electronics</a:t>
            </a:r>
            <a:endParaRPr lang="es-PE" sz="2800" dirty="0">
              <a:solidFill>
                <a:srgbClr val="17375E"/>
              </a:solidFill>
              <a:latin typeface="Calibri" charset="0"/>
            </a:endParaRPr>
          </a:p>
        </p:txBody>
      </p:sp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33" y="2677583"/>
            <a:ext cx="2111375" cy="41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45" y="2377284"/>
            <a:ext cx="4067175" cy="216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1 Título"/>
          <p:cNvSpPr txBox="1">
            <a:spLocks/>
          </p:cNvSpPr>
          <p:nvPr/>
        </p:nvSpPr>
        <p:spPr bwMode="auto">
          <a:xfrm>
            <a:off x="900113" y="-15875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 smtClean="0">
                <a:solidFill>
                  <a:srgbClr val="C00000"/>
                </a:solidFill>
              </a:rPr>
              <a:t>Startup Cinepapaya</a:t>
            </a:r>
            <a:endParaRPr lang="es-PE" sz="2800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-7732"/>
            <a:ext cx="184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25577"/>
                </a:solidFill>
                <a:latin typeface="Arial"/>
              </a:rPr>
              <a:t>@</a:t>
            </a:r>
            <a:r>
              <a:rPr lang="en-US" sz="2800" b="1" dirty="0" err="1">
                <a:solidFill>
                  <a:srgbClr val="325577"/>
                </a:solidFill>
                <a:latin typeface="Arial"/>
              </a:rPr>
              <a:t>urteaga</a:t>
            </a:r>
            <a:endParaRPr lang="es-ES_tradnl" sz="2800" dirty="0">
              <a:solidFill>
                <a:srgbClr val="32557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4897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AutoShape 2" descr="data:image/jpeg;base64,/9j/4AAQSkZJRgABAQAAAQABAAD/2wCEAAkGBhQSERQUExQVFRUWFhoYGBUYFxcYFxgXGRgXFxgcFRYXHSYeGBkkGRgYHy8gIycpLCwsFx4xNTAqNSYrLCkBCQoKDgwOGg8PGiwkHCQqLCwpLCkpKSwpKSksLSwsLCksLCwsLCksLCwsLiwpKSwpKSwsKSwpLCwsLCwsKSwpLP/AABEIALcBEwMBIgACEQEDEQH/xAAcAAABBQEBAQAAAAAAAAAAAAAFAAMEBgcCAQj/xABKEAACAQIDBQQGBQgHBwUAAAABAhEAAwQSIQUGMUFREyJhcQeBkaGxwRQyQlLRI1NicoKSwuEVFiSisvDxFzNDRIOT0ghjc4Sz/8QAGgEAAwEBAQEAAAAAAAAAAAAAAgMEAQAFBv/EACwRAAICAgIBAwQBAwUAAAAAAAABAhEDIRIxBBNBUQUiYXEyFIGhIyRCUsH/2gAMAwEAAhEDEQA/ABRavBBr0cYru6o4RSEUEZ6h4gmplyhePxBGnM9KNAsYe5Udnotb2SCBOvXWnk2MnT3mjoCivG5TbvVst7JQfZX2VJt4FRyHsFFRlGf3VJ4An1E0PvbMus2lq4fJG/CtXXDinVs11HUZNb3axLcLL+sR8alWtysUf+GB5sv41qa2adW1W0dRmKej7EnibY/aPyFSrXo1unjdtjyDH5CtIFuuxbrqNpFBs+jAfavnyVI95b5VKX0ZWfzl3+5+FXcJXQSto6inW/RrhhxN0/tAfBakp6PMIPsMfN2+VWsJXvZ1x1Fbtbj4Qf8ABB8yx+dGre6GEHDDWfWgPxqX2dd2dpA3r1oqQbSq0zxDAmR0oXo1DdvYOHXhYsj/AKafhUhcEg4Io8lA+AqFsTb30hnXJlgZhrMrMdKI2b2YxHlS3miml8jJY5RdM5NuoGIsAsZ8PgKl4fFlniAAZj1VzeTvN5/IUePJHIriKY3gMCrOFI0Ommh100PI1crXo6wg49sfO/d+TVWdmr+UXzHxFagoo26FSVsry+j/AAf5tj53rx/jpxdxMF+YB82uH4tR+lQ2bQDXcnBD/lrR81n406u6ODH/ACtj/tJ8xRelWGgwbs4UcMNY/wC1b/CnBsHDjhYs/wDbT8Kn0q44hjZNkcLVsfsL+FVb0gYRVsplVV7x4KB06Vdaqu/6/kU8z8BWpmVszrsq9qRkpUQYBzc65cQK7FwHgQfXTNwjjUqHMHbTxjoB2adp1EgQPM86jbNJuHtGEdBMwacx+IAKrrBOvl/rU6ykCAIpiAZJt6CTTyuImQBUPEqSrDSMpOsaka8/CpG6G4lzFg3LlwhDIXXvae4UfSsxXJ0iYLek8utdgVD23uLicODct3QyoQQAYYheUTEnWndlYrtbauRlJ4jjBrk7NcXHTJSinVWktunVSjMPFWnFWult0E2ptk9p2STPAx9Yk8AI4DjWGB1VrsLQXC7CxLBcx1jiGEieR15/KpWx8W+drVwjMkciCdNdDr665OwnFrtBMJXQWnVHhXYXwrTBoLXQSnshHEV0FrrOI7JTW08MA9wgAM9ormjXwmpjLwqfdwisdQDBpOeMpRqL2FHTsr9vCDDi3pr2WWY4nj8TQ/eDFnDXMNeM5SjqRrE5ZWR5mrdi8JmUwqlgDlzcJ5T4ULxuz8RcQB0sPEnKRIkfVjMNOUnxPSkxw1Jyf9v8DJz5L8glmOXA3iMuZtRyh/5UcvWu83n8hTn0C8cgJtMoJJBWBAkLHdMdZp67b1b9b5CqMcVHSAlK4pfAzgkhx5j4itLFZ1YXvez/ABCtGo5CWtipUqVCYKlSpVxwqVKlXHCqsb9ibK+Z+VWeq3vss2l8z/DXGrsonZV7UnJSrbDMeTHgqSSQ0iBGhGsy06EacuZ4RXqbSbk8ceJ00Hjz6UK/pC3EQZnjPLpFdjH2ch1fPIgQMuWDMmZBmI061Jcvgt4Y/wDsglh8ZmuKW72oq0WyaomFxam4gE6svxq+2xTYXWxGSKXQJ29eaGAkwBp1npHDSRWk7A3curhUUvJWCvZk2cqwCVIU6mftGaz/AGvauKM1poFwrbdYBBVjHBucxEaitS2LtHuCy7ZHAGn3o008OdNbMxRW7Bm28LirujO5UICMpC6Efaj6xkHUjXoKqm6tqMOvHUsdeJEmCfVV027juzFxUIDOsBfbqdeVVnDBLSgEhQBAkxWR7Cy17E1RTqioY2na/OJ7fwpy3tS0dO0T2x8aZTJ7RKcwpMTAJiqxuns65exDFhpAddR3tTGbSdIOnlVqy5lMEagweI1FC9xcW63fo91QrWQcrAEZlZy3DpMx50DG40nJWXe1jctrW2cwEBZ48ek9OA6iqBtq064+08hTcgieggZWPj+NaA7NlLRrnGk8Y8Y0FU/e3aNtMdakFmUZoXl90EcOp+VLclHbL54pZVxirYaVKq+Ku3LG1LV5sty3IC2gWDfVgZgJBXOZkA+NFE3mXnbaPMGg1jFsm1BjMva2ghXJAzKIiChPek6yPGglnhJVFgT+neTi3ODoveDwL28Kv0hg94s0nUkS5IAJAOVUA0Ovf8KGbZ2kMPazkZiSFRfvMeAprYOCupktm47W7aXGYkEC5cuXZTLmJMLbXkeYpvevZr3XwoUGBe1PLhIn1A0zE/t2RyWyI27m0LoDtcgngqNlC+Y509sXaeKsXxh8XDC5PZ3SROYCSrR1HDyq3bMx7hTnSABpGYSY4a8Ryn3VW9sK93GYQkABcRrAbkrHUsBM5eI0rOT9xjxxStFhLnj3Yr0MZGq++i1jZsjXQdI/zFSV2eg5VBl+qYMb423+hfEDJbPOPVUV7fefz/CrE2z15SKF4nBMrGeBOhp/j+dhzuovfwzmgcia+z/EKv8AVHyR7V/xCrt2g6irWJktnVKuO1HUe2uXxCjmPbQt1tgjk14bgHEj20NuYlnPMDoOJ8zXK4WopeXuoqzgorg8CDXVDUw4FSrTkeIpsM9umjiRVe3xH5NfM/w0bbGoNC6g/rD8aB70X1dFCsramYIPTpVJseyqZKVSBapVwwxG9uOWYkXIBJMZeE+ula3D11un93+dah/RdpuAHqJpptiJrBYesHn5VPykhvBP2M+sbm27bo7XDCsDqAOGvGjVraFuYB58Y0pnaOKP0sWwMygxJHUanzHyoXjMNdztB9/hxqzHj1ciWU90g/vCezs27gIJW5MRoDAZfMTm9laBstbGPwyXsveiGGuZH0kSPaPAiqXa2a12zcLgEi2GAJ0kEA8PBpoPu7i3wuJPaFuyJOfK0EcYZY4kGNK3009DFkcab6ZYcfhexxWTWDbLGSTBDCJnwMVG26gawGEGGGo14yPnXTXndb91kKjJKqTmIBZYzHm3WqtgL2a6UlhMgjiDGokV0IVL9GZHcb+R4Uzib4USxqZicIU15HgfZPxqtbSxBa43QaD1fzqmb0Rxj9wfs7/tZtC3bRTE95p5meAjrR7cneYXhduYu6Fh0RWgBEzhiCYGgLLGY88tZo1qpmyrLObiKTraZo69mvaR7FNRzWrZbik+Rv62HZPyd+06/eBDQOuYGIisz3j2hasYsnMLgcSLoIaCpNthpyBTl1qhO/QVJxuFKpYJ+3bLAdB2lxf4ffSsmKMtMs8fzcmF88fa/uXzDYlXUFWDDw+Y5U8bdZvYxLIZViCOYq77F2p2tnMxGZdG5eIPsqHN4zx7XR9V9O+sLyn6c1Uqv8B/d7a72rwts022MQeRP1SPXANXDacqmb7rK3sMfBjWUY3baqwKakR4CQaJYXefEYk3jcuaW7Rui2AFQ9m6MwI59zNVWCE1B8jwPqWXBPPeF/uujVb98XFH6hnQ84mI5032naYq1lH1ZPDhpr5aGPXQzCNetW+6AyEBhnMMoIBAMTMVD/recETcu2jcW40MymChEGADoR3hzGopflxyvFKOJXIieRKJole0J2BvRh8YmaxcDdVOjr+sp19fCi1fEyxyg+MlTF3Yqj45JRuoEj1a1IrxlnTrRwdNNHA3H4G1cw4OUQ4hhJ16jj1FVz+qmG/N/wB5/wAasOHJ7Ag8rke6mCtfcePPnijL5QPH2Af9VcP+b/vN+NFN39gWrdwuiAELEyTxPifCnoonsm3Csep+A/GaDypVjoySSRKFunlXSkopxRXn41sUcMleKtPV6KqWK3ZhSd5N27DXy7WwWcAky2p+ryPhVh2bgLdm0iKEXKo00nxknXjpS21hc1yzHNoPlofgDXOL2QYYoYZlcSANJ7y8SNA2scyeVUO0kkNjxfZLN1BoXUHp3a9oTf3ddmzdoQTE6DiAAToeZ19dKlXP8FCjhrc/8GZbk7e+l4fN2eQoxVgAck6EZJ4CDw5eyim08YtpJYgSYHi0GAPZ7qKbLvJh8P2SBOyXukRJdzxJI+0TrWT7bv3sRjLjufyNtWForJQZoXU/fgkmenSqvT++ib1ft0ENkXg+IctB0J98fA0N25igl5gJgR7CKmbt7LIzsCDwE8OPT3UO2gim8wddeHPiP9Ku9iUtuAxhhVAJLJk4/eXKPeRVQxmNh2HeBkzV3wfZoEaPqhW58oNV/erC20xuIC6DtG4TwNC9MPuJYcPiR9GutPAWxr1Ovyo+buy7mBRk+j9uo0HdF/tYhgR9ZgTm1OkeVBL+GT6JcAMS9v3B/wAapuz8PluzCcx9rQRMjXjpQ1t/sKb0l+P/AFk/aF0t9IYaJbIjpIHe+NUhfGrfgcarm6nLMLg8SrAmevAVuGx1t3UAZEYcIKqw9hFZOVaNx4+SbPnndbAWrl64Lwcotp27nHMPq8jpJq1bibkZxaxTPEl1FvLOZSrW21nTUnkauOP+jWtsHDW1tWDfwN1CVVUDO7DLIEAmFbxpbCvIu00wVuGTCYMqxMf7wtaZj5jT1zUc/IXJ4mtpX+x2FRjO5GbYH0bYi7gXxisgRQxyGc7KmjEaRyOk8qnbV3HxN7BYfE21U2rWFGbvANo1x2IXmACDVp3h2s1i59AsEFbWCZLg5F7mUnSNTlj9817i94vo9pcCrStrZz9qSNC7qsexZ1/TpP8AuHFTdbev0djXOThHsxyIqbs7EEJcWdCVn1TU7djc3E48ucOqsEgMWdVgnUcTJ4cqe2xutewLZL4UM3eGVswjhxFejSb2JuUVaIBWp+wMQFvrn+o+a2/6txTbb3NPqoWt2DBp7DXQlxS3AMD7CDrRtaAi9m+brXhicFYuEQSsEdCpKkeUgmqbv5iA1y1glYBrmrtEwWJyL5sQoJ5A1btygvZ4iyP+DibqD9R27VI9T+6sl3ixhvbUJUz/AGgKp/RV1UH2KDXKmuS7Ntp8PayvYbFPbYNbZlYRBBII9Y1FbN6OvSJ9IHYYph2w+o/DtB0MaZx7/Ma42zaz1Nc4bFFXDKSCpBBHEEagjxqPy/Dh5MKkt+zOUuLPqkV7QLc3eRcbhbd0EZ4AuL0cDXTkDxHgaO18RPG8cnGXaKk7BcQby/pK3+fbTLUts3TbfMOBAB1jSdTPhx9VQ/6Q8B7Zr6r6ZLngr4MlJRJUUVwIi2vt9uvzrOt69v461esfR0smzde3aYkMzh7j5RpI0iPXWlIsQBwFH5b2ogSlfQ/bqFtraTWQmRQzO0QTAAALEkgHkPfU63QPbmI/tNtdO5aZjInV2VRp+y1ZgxqWhd12G8Fez21aIkcOnX30/loXu7iS1tweKXGGmmhh19zCi1VqFaMOHtAkHoZHsI+demuMSTkaOOUx5xpVOwW873LqISwmeY5AnkKJRbejvYLbQ29kuMvT8BXtem0DqQCepAr2i9D8hrLH4McbeBkkG+bsXHAkroFIAJyiJOuvhQPa22LoVrAdFsSpHZjvMWBJzEc5nSKGY7DQXDfWUkesaH1VB2dZbLcKnWV05xqJFMjjqViedxouOykNq0o7+uusc+UVXttM7OHWTLEacjGlH9l2/wAkFKlh1Lcj7qDbbxIRwskRJ166VQCWLLc7IaN9UcvChe1tn4q5ea6ti8yuAZ7JiJygNBAjiDU27vTbUG1F1mCrOS1mAJUMNcw69KtuwvTFasYe3a+iY12QEEi0ACSSdJaefuoJS1oJFc2xi7lrDEOjLLAjMpWYRgePiy1VsBiJzkgwF+JAir1vjv8AjaCoq4HHLlzTNoNObLHA8oqppdCqtq5h8RaN54V7lsICwHDjPP31ykYx/dy2ouOAEBy/VmZHOdK0/dXaBFoKOPj04D4VnWyN3HCi4GI5gDuyP5jrNPYXfMYa+iue5qJnVdZIboNQR5mlZY2rRRgmovYO9KeBvfTTfcHI4UKw4d0RB6GdaGbuX3R81q49ly9pe0Qwyq9xUePU3urXsS9jH2chysrD3jhHjWcbX3TuYAXHYzaIXKwMNmF220HocqsZiNOVBB3pm5YVtGiH0NMbjXP6SxOdjq5S3mJnWW4nUUn9CpJYnaOJLMMrErblhoAD1EAaeFaLbRX1lvU7D4Gujgx1f99//KstiunaMk3g9HF3ZmBxOIw20MUGtpnyLlRWggHNk492aBekrGdsuDuzOewpPXMVRj7ya1jfKzduYPGJC9mcPe+9mkW2KxOh1FYth9qMLezCwCBSsXHQ3LZC90yo+sBpIrU2mHHpoc2NuE17u3RctsrlWXs82WbfaI5IOoPCAOnWq3jsKUe5bYMCrFYYAMIMagcDWl707wDD4khndEe1bEJcfLmGYEKVQiIgQwkR0is/2xtK04GVSbue4z3ZJzqSOz7p4EAHkOIp0ZaQhxam/gv+6+1voeDxd664zvbs3UJMFy9kqoHU50I9VZ/u3ric5M5EuXSf1Lbvr+1HtrjaG0c+GtrcBOVFFsjgAty7Kt4w8+GnXRjY4yWsW8kfkAgnrcu2xp+yHrP+NDLXKyJdeBTI9de2SWZFAliwA8TNWXfjdoWbxuWx3Xlio+zrrp0486CeaMckcb97BUW05HG6W9z4K6zI2UMuVhAOkyNOEg/E1oWG39xFxQyXVIP6C/hWM2uvx+VWbdnaRVxbOoY6eB/A0f8AT4ZSucU/2hUnKtMvW19577qma5pmgwqjQ+rwonssEIJ4ETxnjrr6qq+0lm03hB9/86suCxY7BbnLJmjyX+Vc8MMbqCpfgKE3KOz3CYt7mLwlsKjWS9wuxnMrYfVY1jVgPZWhpWU+hPaQvLiP/buswnkL0NofNX9tarbNeH5crza9h0eiSlZnvZvJdt7R7NFIW6Vti7AIUplB0PMNc99aUrVlFhRjw9w6Nh8cXHHVHKkjTxHuqzxNgy6Cfoz3lvXr+It3WEhVcRHCSn/jWii7WPej7BXbG0c1y26i4joSR3YEMonzX31rk1ZFWh0Umh/PWK7F3rC7X+hdgiFb1xM4CzFtXynhOoArZA9Y/tTdO8m8S4lVHYtcDTmWZazlbuzP1h76KqYOSNRYcu714pCVZkJGhItrHqlppVWdtDGm/c7N7SpmOUFJMDQSQefH10qJpfIiyh7RxoZQ7OJfvZO9PeJ1EiDr486IbFw+Gt2kuu7teukraSCq6NlPCZ4Djp4VULq3XcFyW14kzA+QirttmyFxWAA4Ldf/APQD5V1ujKXsE93tvWkYNc1U8JGg1Ik1O3z3UF5VxFrvADUIBOXjIA4x0qFZ2UuaY5EEA6fWYzp1BHso5szan0Zcq6LIOUcoM93pQShO+Q6E4uPBlO3f3js4HE4kXjcKt2eWEDEhVIhgxGXQr7KtKeknCw5AusqAEnKgAkwOB6mhu9m69rFbSF1bgVL1g3oGpDWsqNMcQQZHrFQhuXbtsx7VxD9mRCnWT9nKeh40Sbq0C406Yd/2oYYhosXTlIB0TnwjvUF3r3rs4pLBtIUNnEI5nLw4Nw8xXmG3FsF0Zrl1S7gQGt8dIkAdTwqPvDhMK2Hvm1cZrq2w0MEUGLiTwUS2nnXW/c6kaFtvFDDYULAErCjryrM7ew7b3JcFyToJIGpnlqePOrzt6+ty3hLjHObllWymDGi6gchqR7aZt4NOKos8ZAg1mCFW2b5LbaivYZ2fsMW0HZgJ+r7tasNxXvbOv21Vb164jrkYggyCEMGIIkayOE8qh4S9Nvpr8KFYzF3LbnsnKwSRwI11+q2hqueJSX2kmLO4SqfReMZvxicLZzHA9ottF7S4uItgSFGcwygkDgSAR51Xf9v88MED/wDZX5W6rGIx1zEAPcvXLjN95iqQOQtrCBfAg01ZtDNxXzkcev8AKlLxvlhZPJjf2I03dzf19o2rubDpaTvW5N4uSSpnuhBAErM8iYmKrDbtdnhLOCuMtzscx+oV1JmSJJB7xEgwYoDhxl7yOQRxKtDa6akdfhNG9n4lvrMxYkcSSTwgamjj49Su9HPyouDilsEbR3ixWEkXWbEWCIAdgXTl3XKkmeEnXxFUfHbR7e61xlVC3BFAVVUcFA8BzrSdubOF8G1MZtJ4xrM+6q3f9Gz6ZLqsJEggggc4iZ0oZ1FhY5Smtmv+j/Yq29lYdXtq4dDcZGUNOclhodPqlRWc+mPAWLF+1bw9pLUoblwIMoJY5U7o0EBW4ferVre8tpVVbIDBQFCluzIAEQAw46Vm29OxPpuNu3rjMAYVUEaKqgQW1nWTp1qaD3Y9xdFA3XsTjLJKswDg6ax0J8AYPqo96Rjf7QvbdgiWlBAJiSbhJ8eAHrq3bO2TasiLaAfE+ZNS2tjmP8+ulTxKeRZH7KglqNGFYBmIknnHr1/A0TwlyHBmNR8a0He/Zds4W4y20DKQ0hQDoddYngTVJTd++U7QWbhTjmymI5+YqmLpbFSi70Xq6mZGHVT7xQ67vHdXAui210tsouZjmEz9kqRz60Rwk5EnjlE+yhOHt929bPJiPj+FPzdJicbotfoK2V2eBe4RBu3mPqQBR781aWBVD3S3hTD4Sza7I91eIYaliWJiPGja75L+bb94fhXzs/D8mWSUuPb+UUepCuwvt7Gdlhbz8MttoPiRA95FZb6NCWN3LDBwWMnmrhh8TVl3t3nW9h+xCsDcJmSPqorXD/hFVj0cIQt0SVhZBESCSPbXoeJhni1NUwZyT6LljlKm3cIYdncVtG5FgrSI1EE1aGesc2nvliUe7ZLqyhmSSgEiSOVans7GdpZtP99Fb2qDV0Wmyrx1aaJ/b0I22o7Wy06l1HAdTz5VPz1A2qmY2D928vvkfGKJxQ7Nj+xlHxu5uPe4zC5ZUE6AMSAOWrLNKrpZ2+pUEW7keSctPzlKh4r4PKbPmKzfLNlHGJPzq+bRwy3nw91VdshdgcyKAe0J7yk5iJ6VTd2ca1q42U5SygTCmYM/aBq3rta4zIpeQ0/YtDlPEJI9RFBF32Ma+CwbJ1EnU+71UsYoMjw99cbMeBApnFjMSAY41SLB1rB2XdGxBvgKGAaw4R4Y5suo1WfEcfZ3isPgDoMHi3fgJxUZzyLkFiTx+qvqqybI3AxFwjMMi82bT2DifdWgbvbmWcKO4Jc8bjQW9X3R4D30iSiNjNpUYvhPR1iHGYYDQ66i/wDx3hr4xRjD7jC2PyuygeGv5b/zYGfdW7KtexSnNfAStGCYhrnaDtEyKqhLdsLCoo+qBOsCi2D6c+P+tWb0pifo4kDVz+kYC6T0iaquEgeyqce4ipNt7OGuxoPZUW/aLsBElgBHu+dLENDHSf8AWpGwla5irCxobij3ifdVN1GyKSudHVj0ZY7P2RVAoE588pqTpoJnThFT29EmLA0eyfAMw+K1ror2of6iZZ6EDEdobpXsKA19QFJgEODJgk6AzwFcWLvAc60P0loPoqk8rog9JVxWWW75nTWrMM+UbZHmgoSpE25eJfXhMVYcCMyaUB2Zgzeu9mGAaXIJ4d22zax4DjVh2JZyLDHX4eFT519xZ438TzAbFuX7pRCoIE96YjQchrxFMbRwjWLptXCCwAMjgQeBE+v2UQxO1Gs3FuW4BHERxHMHqKmb2bPt4vsLod1PZ8UI6yQZB4GR7aizZVijyfRdixvJPiiujFqOLAfH2mnhfXiDm9c+2qbvOr2jcCX7xghRLDjpPADnNVe7irghg7Zo45mn20OHPHLHkjc+J4ZcWatfwyYkdg0gXBlMaRqJ9XAVeLmzEFtUEZQsRGnIR7JrN9xMy4ZHMszEsSzEk94jieAgVZ7u1Lzky8KZ7oA0Gsd7jOpEzwpso8jMcktlYuRmIHAGhlru4i6PvLI89P51NL94+Z+NOV6LjyjR5l7bHkMQOlOrcpgPTitRgEbFYgdsM3BLNw8J7zgqJ9QNS9yTFy7wA7OeQ+0NdOUUEu4nNfuacwvqVY+JNFtkoAmJ/wDhj++tRTleQaltEF8Th7zXjlAPeYMcq5hOhUnmZmKue5GOz4G1+iCn7rED3RWVXsISTBPE8POr5uA5Sw6Gfr5hPiAP4aWpuz0PBaeTiXI36TANlHRlPsYH5VBF2nku/GjUz2cmG4tEbAqMg82/xGlXWxroeyGXUEuR++1eU7kj5OVptHzagKtPCrJgb8vb8yPaIoHewxmfnRPATmt+DD4ipIvZWXHBXePlT2Ds9pcVR9oge0xUXBN8Km7G0vW/11+Iq1iUarhQU0NEMJcJM8qgop51LR6CStBoLUq8Fe1ENM79Ka/lMMfC5/D+NVTDvw8quPpRMHDf9Qe5DVDW6eAFWYv4oTLslR3m9VTN1yBjsPz749pBA98UKt3eOvOpmx7sYqweXaoZ/bFVNXAib/1P7m2V7Xgr2vJPTKt6SLBbAuR9hkf1BgPnWUtbB4cJrY988YtvBXy+soVA6s3dX3mfVWNWzFX+L/FkHk/yLTuLh1bGqp1AVz5ymX4NRXeTY5wzhlJNtuH6Jn6vsjU8daiejLD5sQz/AHbUT4kgAewGtJxGGW4pV1DKeINJzyrIP8dfYZRjHLAGpmxcd3DbPBNR5Hj7/jU/b27bYc5kl7RPmVnk3h41WcRaZQ4UxmUgHwPj7qj8nH6uNxR6Hj5FDIpMqO3sWLhP6TlveT86DuoqTftmTmEHp0phqzBiWLGomeRl9WbkaRugn9ltfq/xGjC8z1+HKhW7Q/s1kD7g/wA+2is6wP8AIqoUir3BDt5n412K8xGjt+sfjXivV66PPfY5FdrpqeA1rnPUjD4E3QRrBEEjx6eNc2krZl1tg3Z+zCbS3CDLy/7xLfA12uPuWi3ZtlLKQTAOgg6TwNH7+GCpoCABHDkOFBb+sAaTNebduzITb7AeJ3hxf5+77QPgKPbo7bLkI7O1wq5JaSYVlyiT4M1BsVs09RS3fHZ4u2P1l/eU/OKxtnpeFkXrR/ZoAuxTq4ioj14HpXI+wcExi9vXh7DG21xFKmSsxGbvcPXSqFjNh27jl2VSTEkgcgB8qVN9dniz+kqUmzIpinbWPgjwI91dsB0ppvV8KxaPHLngXEyOB1HkdanYH/eL+sPjQLY1wraWdOnkTNHdm4tUdXbVUYMQBJgamBzq5O1YjpmvIKcUUJ2JvHYxKg2bqvzgHvDzU6j1ijKa0LZoUFe14vCvaiHGdelC5+Vw8/db3kfhVHAjwotv7eJx17joQOMcFXTXlVcukjkIJ5mffyNWwVRQh7ZKQcqk7MwzXcRaRCMzOsa+M0PYCyQbjBJXMBcOQkHge9xHjUvdfatgY22WxFtOzYOxLQoA1PeOk+HOqHNKPZIoOU+jehxrqqna9JuAfE2rCYhGNwN3gYQERAZjABPejy8RRa9vZhF0bE2AenaJ8jXl0z0gF6U5+iKB+dHuRzrWYWA3n8OHWjvpg39SLAwt+xdCs3aIGDNqNJTmInUHnVCwu+SSouYcrm1DLcIXroCvuq3BNRjTI82KUpWjRdxNpi1i0H2bncPr+r/eA9ta4K+et3d7cGMa30jNZt24uWnAZi5VgYZRwJGuk8K0Q+nXZkwHvHysv84pOdqUrQ3BGUY0zQStZZtTZ5tPcQ/ZJI8uIjzFEb3pvwI0CYhj4Ig+L1SN7N6717Es6F7auQAO7OUCI5wfKkp0UxjydFcx2JBA+8S2vKCdPfNDwNakYyzlKiZ0PxqKR7aG7CmkpUi47H3rWzYRTbZio5EAcTXR9IYVjFk+ZcfhVXs4vtGJaJnxAk9Z5UP2hh3bgCI9/wDOjc10jvTkldhnE73XGuMyW5DGYZtB1gga+yplveUEa22noCD79Kr9pIAmnBVEZyXuSOKbCF/fhkYf2Zis6y4BjwygxWg7t70YfE2x2ZCHgUbQg+3WsuK11stzYvo66a6igyXLticuFSjo2y+AVjSqvtjuFdOVEe0JUMYII5Zh7uHroBtclj9Ux5/IxSIkOLsg4zaYAECfMx8RQY7WCXleIhlPhoQeNdY+w3jQpLBLr0nnXM9TxoLkmuzV1x1tuFxD+2v406DPAg+Rn4VnTWh0HsFcdmv3V/dFT2fa+u/g0eDSrOxcilWmf1X4K6461xbQs6qql2JACxMmvbdsuwVQSxMADiSeFaRut6OMRZYXXUFsuihh3J4zzLRpppqdafFNs+SeiH/Vy4NWWYGoUgx4QPGo1q1lJ1y5RJBEH31d8dZZAFAMnoNZ4H9r4UN2phcNZs3TfxIa8bbAYe1Dvmg5c+WcgniTHPWrOVInMcexfS7nUshBJBViConSCOlXTd70y4vDQt8DEoOZOW4B+uBB9Y9ddjCh1EgGRQzaG7KsDl0pS0Ns2Cz6b9mm0rG5czEa2xaYsp6E/VnyNA9of+oewD+Rwt1+hd0tj2DMazTAej7EMAVuKqzIOs0SsejcqQWcGDJGuvPWhUPk1stL4Dtbj3XYhmJMZS0yZJk+yp1jYNp11ZifZ1jQTpwqdb3hwNxRnsYvDkdFNxAfDIWkeYFdbOv2L1zJh8RbLngjh7TnXkHGvqp/JNCaaZl2/wBu5iEY3C9y7bAgG4zOba8co49yRoRy4+ITDYUsM1tdSAhGUBZ4aCBy86+kbG6C3NMQggagA8Tz1GoFVjfXcTCWSt+0y2rwdYtSIuCQCFQ6hoJMjp66S2r0NVmQvudiQEOXvE6DTlrEUQbdjFsfqx6tK0YoSycB8qKgAcdfGtSNMU2vurct969xbxHIUIu2wsgkkHiMxJ0GhE8xWk+k6yWtIy8QSIjrWTXJnWuejAxZxaHKftLwYHL0nN1JPjzovY2ZYxVy2qi2rvJYW34R1UniYnTrQbd3BpdvqjxB+Nafsbc21ZuLcAkqDExpM61y2cAz6OcvfV5YaieGYaifCagDeBkzK9gZuBOfh7RWlYiAuvSsg3nYvdYjQTyrJqkEm0L6abry0CNAAZgU1tEkISCJBFQrCwQamX9VI61P7jHtEG1t+6pEw45jXUf5mjtreazl7xK+BUkjwkCqw+Hg6SPXXVphzE0ffYKk10y14neHDXpVFaRAUkQPV+FRQwofZw6gyPOpQNOjpCpO2SA1LJTYNPW2rWCzTdk40NZT9XkZ9x1FDdpAEn63DnHwods7awFoAqT4kGKdGMU/dB8VpFbPLUeMmCr5Xq0/qMKhhNQasRggkx7f8j3UHv2xm0AoZ9Hq/T3yyobLCuKdArhkpFH1CeiMzV7TTAzxHtpU3ieW8rsibB3gOBvpiAi3Mk9xtAZBXjyOtaVhP/UPYaA+Euz+iyfMilSpsCBg3fXf18XhiLdgYe2zAsxcNccAzBy6KCYnUzVJ/rCwTs1ARTxAAHwpUqb0KDmBud0eVTUNKlWmlp2Ug7IaV3dXSlSojWZ/idtXLbugY6E6Hz61FTHZ2m4A/ny8q9pULYAZtk3lhcVi7QjgL90r6hmoQ2wBZvrcN57jZhBaSTPUmlSrWtBGi2bslKIu8V7SrEEyp77ANZj9L5GsxuYUTSpVrFSCO7eFjEJ4MK1lr8LSpVyCiVvbO3WGgEcuVUy8ZJkUqVLmGiIRrTjNFKlUsexkjhsODUQ4KDxpUqeAS00AqZZUFDXlKmMnmzxBT1sUqVYMLJsy4gTu8fFfnzp4uY4T6gKVKgPKnqQzcBich9TD8KH3pmlSpcj1/pupNjUmk7EilSpaPoJvQOL0qVKqDxG3Z//Z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4" name="AutoShape 4" descr="data:image/jpeg;base64,/9j/4AAQSkZJRgABAQAAAQABAAD/2wCEAAkGBhQSERQUExQVFRUWFhoYGBUYFxcYFxgXGRgXFxgcFRYXHSYeGBkkGRgYHy8gIycpLCwsFx4xNTAqNSYrLCkBCQoKDgwOGg8PGiwkHCQqLCwpLCkpKSwpKSksLSwsLCksLCwsLCksLCwsLiwpKSwpKSwsKSwpLCwsLCwsKSwpLP/AABEIALcBEwMBIgACEQEDEQH/xAAcAAABBQEBAQAAAAAAAAAAAAAFAAMEBgcCAQj/xABKEAACAQIDBQQGBQgHBwUAAAABAhEAAwQSIQUGMUFREyJhcQeBkaGxwRQyQlLRI1NicoKSwuEVFiSisvDxFzNDRIOT0ghjc4Sz/8QAGgEAAwEBAQEAAAAAAAAAAAAAAgMEAQAFBv/EACwRAAICAgIBAwQBAwUAAAAAAAABAhEDIRIxBBNBUQUiYXEyFIGhIyRCUsH/2gAMAwEAAhEDEQA/ABRavBBr0cYru6o4RSEUEZ6h4gmplyhePxBGnM9KNAsYe5Udnotb2SCBOvXWnk2MnT3mjoCivG5TbvVst7JQfZX2VJt4FRyHsFFRlGf3VJ4An1E0PvbMus2lq4fJG/CtXXDinVs11HUZNb3axLcLL+sR8alWtysUf+GB5sv41qa2adW1W0dRmKej7EnibY/aPyFSrXo1unjdtjyDH5CtIFuuxbrqNpFBs+jAfavnyVI95b5VKX0ZWfzl3+5+FXcJXQSto6inW/RrhhxN0/tAfBakp6PMIPsMfN2+VWsJXvZ1x1Fbtbj4Qf8ABB8yx+dGre6GEHDDWfWgPxqX2dd2dpA3r1oqQbSq0zxDAmR0oXo1DdvYOHXhYsj/AKafhUhcEg4Io8lA+AqFsTb30hnXJlgZhrMrMdKI2b2YxHlS3miml8jJY5RdM5NuoGIsAsZ8PgKl4fFlniAAZj1VzeTvN5/IUePJHIriKY3gMCrOFI0Ommh100PI1crXo6wg49sfO/d+TVWdmr+UXzHxFagoo26FSVsry+j/AAf5tj53rx/jpxdxMF+YB82uH4tR+lQ2bQDXcnBD/lrR81n406u6ODH/ACtj/tJ8xRelWGgwbs4UcMNY/wC1b/CnBsHDjhYs/wDbT8Kn0q44hjZNkcLVsfsL+FVb0gYRVsplVV7x4KB06Vdaqu/6/kU8z8BWpmVszrsq9qRkpUQYBzc65cQK7FwHgQfXTNwjjUqHMHbTxjoB2adp1EgQPM86jbNJuHtGEdBMwacx+IAKrrBOvl/rU6ykCAIpiAZJt6CTTyuImQBUPEqSrDSMpOsaka8/CpG6G4lzFg3LlwhDIXXvae4UfSsxXJ0iYLek8utdgVD23uLicODct3QyoQQAYYheUTEnWndlYrtbauRlJ4jjBrk7NcXHTJSinVWktunVSjMPFWnFWult0E2ptk9p2STPAx9Yk8AI4DjWGB1VrsLQXC7CxLBcx1jiGEieR15/KpWx8W+drVwjMkciCdNdDr665OwnFrtBMJXQWnVHhXYXwrTBoLXQSnshHEV0FrrOI7JTW08MA9wgAM9ormjXwmpjLwqfdwisdQDBpOeMpRqL2FHTsr9vCDDi3pr2WWY4nj8TQ/eDFnDXMNeM5SjqRrE5ZWR5mrdi8JmUwqlgDlzcJ5T4ULxuz8RcQB0sPEnKRIkfVjMNOUnxPSkxw1Jyf9v8DJz5L8glmOXA3iMuZtRyh/5UcvWu83n8hTn0C8cgJtMoJJBWBAkLHdMdZp67b1b9b5CqMcVHSAlK4pfAzgkhx5j4itLFZ1YXvez/ABCtGo5CWtipUqVCYKlSpVxwqVKlXHCqsb9ibK+Z+VWeq3vss2l8z/DXGrsonZV7UnJSrbDMeTHgqSSQ0iBGhGsy06EacuZ4RXqbSbk8ceJ00Hjz6UK/pC3EQZnjPLpFdjH2ch1fPIgQMuWDMmZBmI061Jcvgt4Y/wDsglh8ZmuKW72oq0WyaomFxam4gE6svxq+2xTYXWxGSKXQJ29eaGAkwBp1npHDSRWk7A3curhUUvJWCvZk2cqwCVIU6mftGaz/AGvauKM1poFwrbdYBBVjHBucxEaitS2LtHuCy7ZHAGn3o008OdNbMxRW7Bm28LirujO5UICMpC6Efaj6xkHUjXoKqm6tqMOvHUsdeJEmCfVV027juzFxUIDOsBfbqdeVVnDBLSgEhQBAkxWR7Cy17E1RTqioY2na/OJ7fwpy3tS0dO0T2x8aZTJ7RKcwpMTAJiqxuns65exDFhpAddR3tTGbSdIOnlVqy5lMEagweI1FC9xcW63fo91QrWQcrAEZlZy3DpMx50DG40nJWXe1jctrW2cwEBZ48ek9OA6iqBtq064+08hTcgieggZWPj+NaA7NlLRrnGk8Y8Y0FU/e3aNtMdakFmUZoXl90EcOp+VLclHbL54pZVxirYaVKq+Ku3LG1LV5sty3IC2gWDfVgZgJBXOZkA+NFE3mXnbaPMGg1jFsm1BjMva2ghXJAzKIiChPek6yPGglnhJVFgT+neTi3ODoveDwL28Kv0hg94s0nUkS5IAJAOVUA0Ovf8KGbZ2kMPazkZiSFRfvMeAprYOCupktm47W7aXGYkEC5cuXZTLmJMLbXkeYpvevZr3XwoUGBe1PLhIn1A0zE/t2RyWyI27m0LoDtcgngqNlC+Y509sXaeKsXxh8XDC5PZ3SROYCSrR1HDyq3bMx7hTnSABpGYSY4a8Ryn3VW9sK93GYQkABcRrAbkrHUsBM5eI0rOT9xjxxStFhLnj3Yr0MZGq++i1jZsjXQdI/zFSV2eg5VBl+qYMb423+hfEDJbPOPVUV7fefz/CrE2z15SKF4nBMrGeBOhp/j+dhzuovfwzmgcia+z/EKv8AVHyR7V/xCrt2g6irWJktnVKuO1HUe2uXxCjmPbQt1tgjk14bgHEj20NuYlnPMDoOJ8zXK4WopeXuoqzgorg8CDXVDUw4FSrTkeIpsM9umjiRVe3xH5NfM/w0bbGoNC6g/rD8aB70X1dFCsramYIPTpVJseyqZKVSBapVwwxG9uOWYkXIBJMZeE+ula3D11un93+dah/RdpuAHqJpptiJrBYesHn5VPykhvBP2M+sbm27bo7XDCsDqAOGvGjVraFuYB58Y0pnaOKP0sWwMygxJHUanzHyoXjMNdztB9/hxqzHj1ciWU90g/vCezs27gIJW5MRoDAZfMTm9laBstbGPwyXsveiGGuZH0kSPaPAiqXa2a12zcLgEi2GAJ0kEA8PBpoPu7i3wuJPaFuyJOfK0EcYZY4kGNK3009DFkcab6ZYcfhexxWTWDbLGSTBDCJnwMVG26gawGEGGGo14yPnXTXndb91kKjJKqTmIBZYzHm3WqtgL2a6UlhMgjiDGokV0IVL9GZHcb+R4Uzib4USxqZicIU15HgfZPxqtbSxBa43QaD1fzqmb0Rxj9wfs7/tZtC3bRTE95p5meAjrR7cneYXhduYu6Fh0RWgBEzhiCYGgLLGY88tZo1qpmyrLObiKTraZo69mvaR7FNRzWrZbik+Rv62HZPyd+06/eBDQOuYGIisz3j2hasYsnMLgcSLoIaCpNthpyBTl1qhO/QVJxuFKpYJ+3bLAdB2lxf4ffSsmKMtMs8fzcmF88fa/uXzDYlXUFWDDw+Y5U8bdZvYxLIZViCOYq77F2p2tnMxGZdG5eIPsqHN4zx7XR9V9O+sLyn6c1Uqv8B/d7a72rwts022MQeRP1SPXANXDacqmb7rK3sMfBjWUY3baqwKakR4CQaJYXefEYk3jcuaW7Rui2AFQ9m6MwI59zNVWCE1B8jwPqWXBPPeF/uujVb98XFH6hnQ84mI5032naYq1lH1ZPDhpr5aGPXQzCNetW+6AyEBhnMMoIBAMTMVD/recETcu2jcW40MymChEGADoR3hzGopflxyvFKOJXIieRKJole0J2BvRh8YmaxcDdVOjr+sp19fCi1fEyxyg+MlTF3Yqj45JRuoEj1a1IrxlnTrRwdNNHA3H4G1cw4OUQ4hhJ16jj1FVz+qmG/N/wB5/wAasOHJ7Ag8rke6mCtfcePPnijL5QPH2Af9VcP+b/vN+NFN39gWrdwuiAELEyTxPifCnoonsm3Csep+A/GaDypVjoySSRKFunlXSkopxRXn41sUcMleKtPV6KqWK3ZhSd5N27DXy7WwWcAky2p+ryPhVh2bgLdm0iKEXKo00nxknXjpS21hc1yzHNoPlofgDXOL2QYYoYZlcSANJ7y8SNA2scyeVUO0kkNjxfZLN1BoXUHp3a9oTf3ddmzdoQTE6DiAAToeZ19dKlXP8FCjhrc/8GZbk7e+l4fN2eQoxVgAck6EZJ4CDw5eyim08YtpJYgSYHi0GAPZ7qKbLvJh8P2SBOyXukRJdzxJI+0TrWT7bv3sRjLjufyNtWForJQZoXU/fgkmenSqvT++ib1ft0ENkXg+IctB0J98fA0N25igl5gJgR7CKmbt7LIzsCDwE8OPT3UO2gim8wddeHPiP9Ku9iUtuAxhhVAJLJk4/eXKPeRVQxmNh2HeBkzV3wfZoEaPqhW58oNV/erC20xuIC6DtG4TwNC9MPuJYcPiR9GutPAWxr1Ovyo+buy7mBRk+j9uo0HdF/tYhgR9ZgTm1OkeVBL+GT6JcAMS9v3B/wAapuz8PluzCcx9rQRMjXjpQ1t/sKb0l+P/AFk/aF0t9IYaJbIjpIHe+NUhfGrfgcarm6nLMLg8SrAmevAVuGx1t3UAZEYcIKqw9hFZOVaNx4+SbPnndbAWrl64Lwcotp27nHMPq8jpJq1bibkZxaxTPEl1FvLOZSrW21nTUnkauOP+jWtsHDW1tWDfwN1CVVUDO7DLIEAmFbxpbCvIu00wVuGTCYMqxMf7wtaZj5jT1zUc/IXJ4mtpX+x2FRjO5GbYH0bYi7gXxisgRQxyGc7KmjEaRyOk8qnbV3HxN7BYfE21U2rWFGbvANo1x2IXmACDVp3h2s1i59AsEFbWCZLg5F7mUnSNTlj9817i94vo9pcCrStrZz9qSNC7qsexZ1/TpP8AuHFTdbev0djXOThHsxyIqbs7EEJcWdCVn1TU7djc3E48ucOqsEgMWdVgnUcTJ4cqe2xutewLZL4UM3eGVswjhxFejSb2JuUVaIBWp+wMQFvrn+o+a2/6txTbb3NPqoWt2DBp7DXQlxS3AMD7CDrRtaAi9m+brXhicFYuEQSsEdCpKkeUgmqbv5iA1y1glYBrmrtEwWJyL5sQoJ5A1btygvZ4iyP+DibqD9R27VI9T+6sl3ixhvbUJUz/AGgKp/RV1UH2KDXKmuS7Ntp8PayvYbFPbYNbZlYRBBII9Y1FbN6OvSJ9IHYYph2w+o/DtB0MaZx7/Ma42zaz1Nc4bFFXDKSCpBBHEEagjxqPy/Dh5MKkt+zOUuLPqkV7QLc3eRcbhbd0EZ4AuL0cDXTkDxHgaO18RPG8cnGXaKk7BcQby/pK3+fbTLUts3TbfMOBAB1jSdTPhx9VQ/6Q8B7Zr6r6ZLngr4MlJRJUUVwIi2vt9uvzrOt69v461esfR0smzde3aYkMzh7j5RpI0iPXWlIsQBwFH5b2ogSlfQ/bqFtraTWQmRQzO0QTAAALEkgHkPfU63QPbmI/tNtdO5aZjInV2VRp+y1ZgxqWhd12G8Fez21aIkcOnX30/loXu7iS1tweKXGGmmhh19zCi1VqFaMOHtAkHoZHsI+demuMSTkaOOUx5xpVOwW873LqISwmeY5AnkKJRbejvYLbQ29kuMvT8BXtem0DqQCepAr2i9D8hrLH4McbeBkkG+bsXHAkroFIAJyiJOuvhQPa22LoVrAdFsSpHZjvMWBJzEc5nSKGY7DQXDfWUkesaH1VB2dZbLcKnWV05xqJFMjjqViedxouOykNq0o7+uusc+UVXttM7OHWTLEacjGlH9l2/wAkFKlh1Lcj7qDbbxIRwskRJ166VQCWLLc7IaN9UcvChe1tn4q5ea6ti8yuAZ7JiJygNBAjiDU27vTbUG1F1mCrOS1mAJUMNcw69KtuwvTFasYe3a+iY12QEEi0ACSSdJaefuoJS1oJFc2xi7lrDEOjLLAjMpWYRgePiy1VsBiJzkgwF+JAir1vjv8AjaCoq4HHLlzTNoNObLHA8oqppdCqtq5h8RaN54V7lsICwHDjPP31ykYx/dy2ouOAEBy/VmZHOdK0/dXaBFoKOPj04D4VnWyN3HCi4GI5gDuyP5jrNPYXfMYa+iue5qJnVdZIboNQR5mlZY2rRRgmovYO9KeBvfTTfcHI4UKw4d0RB6GdaGbuX3R81q49ly9pe0Qwyq9xUePU3urXsS9jH2chysrD3jhHjWcbX3TuYAXHYzaIXKwMNmF220HocqsZiNOVBB3pm5YVtGiH0NMbjXP6SxOdjq5S3mJnWW4nUUn9CpJYnaOJLMMrErblhoAD1EAaeFaLbRX1lvU7D4Gujgx1f99//KstiunaMk3g9HF3ZmBxOIw20MUGtpnyLlRWggHNk492aBekrGdsuDuzOewpPXMVRj7ya1jfKzduYPGJC9mcPe+9mkW2KxOh1FYth9qMLezCwCBSsXHQ3LZC90yo+sBpIrU2mHHpoc2NuE17u3RctsrlWXs82WbfaI5IOoPCAOnWq3jsKUe5bYMCrFYYAMIMagcDWl707wDD4khndEe1bEJcfLmGYEKVQiIgQwkR0is/2xtK04GVSbue4z3ZJzqSOz7p4EAHkOIp0ZaQhxam/gv+6+1voeDxd664zvbs3UJMFy9kqoHU50I9VZ/u3ric5M5EuXSf1Lbvr+1HtrjaG0c+GtrcBOVFFsjgAty7Kt4w8+GnXRjY4yWsW8kfkAgnrcu2xp+yHrP+NDLXKyJdeBTI9de2SWZFAliwA8TNWXfjdoWbxuWx3Xlio+zrrp0486CeaMckcb97BUW05HG6W9z4K6zI2UMuVhAOkyNOEg/E1oWG39xFxQyXVIP6C/hWM2uvx+VWbdnaRVxbOoY6eB/A0f8AT4ZSucU/2hUnKtMvW19577qma5pmgwqjQ+rwonssEIJ4ETxnjrr6qq+0lm03hB9/86suCxY7BbnLJmjyX+Vc8MMbqCpfgKE3KOz3CYt7mLwlsKjWS9wuxnMrYfVY1jVgPZWhpWU+hPaQvLiP/buswnkL0NofNX9tarbNeH5crza9h0eiSlZnvZvJdt7R7NFIW6Vti7AIUplB0PMNc99aUrVlFhRjw9w6Nh8cXHHVHKkjTxHuqzxNgy6Cfoz3lvXr+It3WEhVcRHCSn/jWii7WPej7BXbG0c1y26i4joSR3YEMonzX31rk1ZFWh0Umh/PWK7F3rC7X+hdgiFb1xM4CzFtXynhOoArZA9Y/tTdO8m8S4lVHYtcDTmWZazlbuzP1h76KqYOSNRYcu714pCVZkJGhItrHqlppVWdtDGm/c7N7SpmOUFJMDQSQefH10qJpfIiyh7RxoZQ7OJfvZO9PeJ1EiDr486IbFw+Gt2kuu7teukraSCq6NlPCZ4Djp4VULq3XcFyW14kzA+QirttmyFxWAA4Ldf/APQD5V1ujKXsE93tvWkYNc1U8JGg1Ik1O3z3UF5VxFrvADUIBOXjIA4x0qFZ2UuaY5EEA6fWYzp1BHso5szan0Zcq6LIOUcoM93pQShO+Q6E4uPBlO3f3js4HE4kXjcKt2eWEDEhVIhgxGXQr7KtKeknCw5AusqAEnKgAkwOB6mhu9m69rFbSF1bgVL1g3oGpDWsqNMcQQZHrFQhuXbtsx7VxD9mRCnWT9nKeh40Sbq0C406Yd/2oYYhosXTlIB0TnwjvUF3r3rs4pLBtIUNnEI5nLw4Nw8xXmG3FsF0Zrl1S7gQGt8dIkAdTwqPvDhMK2Hvm1cZrq2w0MEUGLiTwUS2nnXW/c6kaFtvFDDYULAErCjryrM7ew7b3JcFyToJIGpnlqePOrzt6+ty3hLjHObllWymDGi6gchqR7aZt4NOKos8ZAg1mCFW2b5LbaivYZ2fsMW0HZgJ+r7tasNxXvbOv21Vb164jrkYggyCEMGIIkayOE8qh4S9Nvpr8KFYzF3LbnsnKwSRwI11+q2hqueJSX2kmLO4SqfReMZvxicLZzHA9ottF7S4uItgSFGcwygkDgSAR51Xf9v88MED/wDZX5W6rGIx1zEAPcvXLjN95iqQOQtrCBfAg01ZtDNxXzkcev8AKlLxvlhZPJjf2I03dzf19o2rubDpaTvW5N4uSSpnuhBAErM8iYmKrDbtdnhLOCuMtzscx+oV1JmSJJB7xEgwYoDhxl7yOQRxKtDa6akdfhNG9n4lvrMxYkcSSTwgamjj49Su9HPyouDilsEbR3ixWEkXWbEWCIAdgXTl3XKkmeEnXxFUfHbR7e61xlVC3BFAVVUcFA8BzrSdubOF8G1MZtJ4xrM+6q3f9Gz6ZLqsJEggggc4iZ0oZ1FhY5Smtmv+j/Yq29lYdXtq4dDcZGUNOclhodPqlRWc+mPAWLF+1bw9pLUoblwIMoJY5U7o0EBW4ferVre8tpVVbIDBQFCluzIAEQAw46Vm29OxPpuNu3rjMAYVUEaKqgQW1nWTp1qaD3Y9xdFA3XsTjLJKswDg6ax0J8AYPqo96Rjf7QvbdgiWlBAJiSbhJ8eAHrq3bO2TasiLaAfE+ZNS2tjmP8+ulTxKeRZH7KglqNGFYBmIknnHr1/A0TwlyHBmNR8a0He/Zds4W4y20DKQ0hQDoddYngTVJTd++U7QWbhTjmymI5+YqmLpbFSi70Xq6mZGHVT7xQ67vHdXAui210tsouZjmEz9kqRz60Rwk5EnjlE+yhOHt929bPJiPj+FPzdJicbotfoK2V2eBe4RBu3mPqQBR781aWBVD3S3hTD4Sza7I91eIYaliWJiPGja75L+bb94fhXzs/D8mWSUuPb+UUepCuwvt7Gdlhbz8MttoPiRA95FZb6NCWN3LDBwWMnmrhh8TVl3t3nW9h+xCsDcJmSPqorXD/hFVj0cIQt0SVhZBESCSPbXoeJhni1NUwZyT6LljlKm3cIYdncVtG5FgrSI1EE1aGesc2nvliUe7ZLqyhmSSgEiSOVans7GdpZtP99Fb2qDV0Wmyrx1aaJ/b0I22o7Wy06l1HAdTz5VPz1A2qmY2D928vvkfGKJxQ7Nj+xlHxu5uPe4zC5ZUE6AMSAOWrLNKrpZ2+pUEW7keSctPzlKh4r4PKbPmKzfLNlHGJPzq+bRwy3nw91VdshdgcyKAe0J7yk5iJ6VTd2ca1q42U5SygTCmYM/aBq3rta4zIpeQ0/YtDlPEJI9RFBF32Ma+CwbJ1EnU+71UsYoMjw99cbMeBApnFjMSAY41SLB1rB2XdGxBvgKGAaw4R4Y5suo1WfEcfZ3isPgDoMHi3fgJxUZzyLkFiTx+qvqqybI3AxFwjMMi82bT2DifdWgbvbmWcKO4Jc8bjQW9X3R4D30iSiNjNpUYvhPR1iHGYYDQ66i/wDx3hr4xRjD7jC2PyuygeGv5b/zYGfdW7KtexSnNfAStGCYhrnaDtEyKqhLdsLCoo+qBOsCi2D6c+P+tWb0pifo4kDVz+kYC6T0iaquEgeyqce4ipNt7OGuxoPZUW/aLsBElgBHu+dLENDHSf8AWpGwla5irCxobij3ifdVN1GyKSudHVj0ZY7P2RVAoE588pqTpoJnThFT29EmLA0eyfAMw+K1ror2of6iZZ6EDEdobpXsKA19QFJgEODJgk6AzwFcWLvAc60P0loPoqk8rog9JVxWWW75nTWrMM+UbZHmgoSpE25eJfXhMVYcCMyaUB2Zgzeu9mGAaXIJ4d22zax4DjVh2JZyLDHX4eFT519xZ438TzAbFuX7pRCoIE96YjQchrxFMbRwjWLptXCCwAMjgQeBE+v2UQxO1Gs3FuW4BHERxHMHqKmb2bPt4vsLod1PZ8UI6yQZB4GR7aizZVijyfRdixvJPiiujFqOLAfH2mnhfXiDm9c+2qbvOr2jcCX7xghRLDjpPADnNVe7irghg7Zo45mn20OHPHLHkjc+J4ZcWatfwyYkdg0gXBlMaRqJ9XAVeLmzEFtUEZQsRGnIR7JrN9xMy4ZHMszEsSzEk94jieAgVZ7u1Lzky8KZ7oA0Gsd7jOpEzwpso8jMcktlYuRmIHAGhlru4i6PvLI89P51NL94+Z+NOV6LjyjR5l7bHkMQOlOrcpgPTitRgEbFYgdsM3BLNw8J7zgqJ9QNS9yTFy7wA7OeQ+0NdOUUEu4nNfuacwvqVY+JNFtkoAmJ/wDhj++tRTleQaltEF8Th7zXjlAPeYMcq5hOhUnmZmKue5GOz4G1+iCn7rED3RWVXsISTBPE8POr5uA5Sw6Gfr5hPiAP4aWpuz0PBaeTiXI36TANlHRlPsYH5VBF2nku/GjUz2cmG4tEbAqMg82/xGlXWxroeyGXUEuR++1eU7kj5OVptHzagKtPCrJgb8vb8yPaIoHewxmfnRPATmt+DD4ipIvZWXHBXePlT2Ds9pcVR9oge0xUXBN8Km7G0vW/11+Iq1iUarhQU0NEMJcJM8qgop51LR6CStBoLUq8Fe1ENM79Ka/lMMfC5/D+NVTDvw8quPpRMHDf9Qe5DVDW6eAFWYv4oTLslR3m9VTN1yBjsPz749pBA98UKt3eOvOpmx7sYqweXaoZ/bFVNXAib/1P7m2V7Xgr2vJPTKt6SLBbAuR9hkf1BgPnWUtbB4cJrY988YtvBXy+soVA6s3dX3mfVWNWzFX+L/FkHk/yLTuLh1bGqp1AVz5ymX4NRXeTY5wzhlJNtuH6Jn6vsjU8daiejLD5sQz/AHbUT4kgAewGtJxGGW4pV1DKeINJzyrIP8dfYZRjHLAGpmxcd3DbPBNR5Hj7/jU/b27bYc5kl7RPmVnk3h41WcRaZQ4UxmUgHwPj7qj8nH6uNxR6Hj5FDIpMqO3sWLhP6TlveT86DuoqTftmTmEHp0phqzBiWLGomeRl9WbkaRugn9ltfq/xGjC8z1+HKhW7Q/s1kD7g/wA+2is6wP8AIqoUir3BDt5n412K8xGjt+sfjXivV66PPfY5FdrpqeA1rnPUjD4E3QRrBEEjx6eNc2krZl1tg3Z+zCbS3CDLy/7xLfA12uPuWi3ZtlLKQTAOgg6TwNH7+GCpoCABHDkOFBb+sAaTNebduzITb7AeJ3hxf5+77QPgKPbo7bLkI7O1wq5JaSYVlyiT4M1BsVs09RS3fHZ4u2P1l/eU/OKxtnpeFkXrR/ZoAuxTq4ioj14HpXI+wcExi9vXh7DG21xFKmSsxGbvcPXSqFjNh27jl2VSTEkgcgB8qVN9dniz+kqUmzIpinbWPgjwI91dsB0ppvV8KxaPHLngXEyOB1HkdanYH/eL+sPjQLY1wraWdOnkTNHdm4tUdXbVUYMQBJgamBzq5O1YjpmvIKcUUJ2JvHYxKg2bqvzgHvDzU6j1ijKa0LZoUFe14vCvaiHGdelC5+Vw8/db3kfhVHAjwotv7eJx17joQOMcFXTXlVcukjkIJ5mffyNWwVRQh7ZKQcqk7MwzXcRaRCMzOsa+M0PYCyQbjBJXMBcOQkHge9xHjUvdfatgY22WxFtOzYOxLQoA1PeOk+HOqHNKPZIoOU+jehxrqqna9JuAfE2rCYhGNwN3gYQERAZjABPejy8RRa9vZhF0bE2AenaJ8jXl0z0gF6U5+iKB+dHuRzrWYWA3n8OHWjvpg39SLAwt+xdCs3aIGDNqNJTmInUHnVCwu+SSouYcrm1DLcIXroCvuq3BNRjTI82KUpWjRdxNpi1i0H2bncPr+r/eA9ta4K+et3d7cGMa30jNZt24uWnAZi5VgYZRwJGuk8K0Q+nXZkwHvHysv84pOdqUrQ3BGUY0zQStZZtTZ5tPcQ/ZJI8uIjzFEb3pvwI0CYhj4Ig+L1SN7N6717Es6F7auQAO7OUCI5wfKkp0UxjydFcx2JBA+8S2vKCdPfNDwNakYyzlKiZ0PxqKR7aG7CmkpUi47H3rWzYRTbZio5EAcTXR9IYVjFk+ZcfhVXs4vtGJaJnxAk9Z5UP2hh3bgCI9/wDOjc10jvTkldhnE73XGuMyW5DGYZtB1gga+yplveUEa22noCD79Kr9pIAmnBVEZyXuSOKbCF/fhkYf2Zis6y4BjwygxWg7t70YfE2x2ZCHgUbQg+3WsuK11stzYvo66a6igyXLticuFSjo2y+AVjSqvtjuFdOVEe0JUMYII5Zh7uHroBtclj9Ux5/IxSIkOLsg4zaYAECfMx8RQY7WCXleIhlPhoQeNdY+w3jQpLBLr0nnXM9TxoLkmuzV1x1tuFxD+2v406DPAg+Rn4VnTWh0HsFcdmv3V/dFT2fa+u/g0eDSrOxcilWmf1X4K6461xbQs6qql2JACxMmvbdsuwVQSxMADiSeFaRut6OMRZYXXUFsuihh3J4zzLRpppqdafFNs+SeiH/Vy4NWWYGoUgx4QPGo1q1lJ1y5RJBEH31d8dZZAFAMnoNZ4H9r4UN2phcNZs3TfxIa8bbAYe1Dvmg5c+WcgniTHPWrOVInMcexfS7nUshBJBViConSCOlXTd70y4vDQt8DEoOZOW4B+uBB9Y9ddjCh1EgGRQzaG7KsDl0pS0Ns2Cz6b9mm0rG5czEa2xaYsp6E/VnyNA9of+oewD+Rwt1+hd0tj2DMazTAej7EMAVuKqzIOs0SsejcqQWcGDJGuvPWhUPk1stL4Dtbj3XYhmJMZS0yZJk+yp1jYNp11ZifZ1jQTpwqdb3hwNxRnsYvDkdFNxAfDIWkeYFdbOv2L1zJh8RbLngjh7TnXkHGvqp/JNCaaZl2/wBu5iEY3C9y7bAgG4zOba8co49yRoRy4+ITDYUsM1tdSAhGUBZ4aCBy86+kbG6C3NMQggagA8Tz1GoFVjfXcTCWSt+0y2rwdYtSIuCQCFQ6hoJMjp66S2r0NVmQvudiQEOXvE6DTlrEUQbdjFsfqx6tK0YoSycB8qKgAcdfGtSNMU2vurct969xbxHIUIu2wsgkkHiMxJ0GhE8xWk+k6yWtIy8QSIjrWTXJnWuejAxZxaHKftLwYHL0nN1JPjzovY2ZYxVy2qi2rvJYW34R1UniYnTrQbd3BpdvqjxB+Nafsbc21ZuLcAkqDExpM61y2cAz6OcvfV5YaieGYaifCagDeBkzK9gZuBOfh7RWlYiAuvSsg3nYvdYjQTyrJqkEm0L6abry0CNAAZgU1tEkISCJBFQrCwQamX9VI61P7jHtEG1t+6pEw45jXUf5mjtreazl7xK+BUkjwkCqw+Hg6SPXXVphzE0ffYKk10y14neHDXpVFaRAUkQPV+FRQwofZw6gyPOpQNOjpCpO2SA1LJTYNPW2rWCzTdk40NZT9XkZ9x1FDdpAEn63DnHwods7awFoAqT4kGKdGMU/dB8VpFbPLUeMmCr5Xq0/qMKhhNQasRggkx7f8j3UHv2xm0AoZ9Hq/T3yyobLCuKdArhkpFH1CeiMzV7TTAzxHtpU3ieW8rsibB3gOBvpiAi3Mk9xtAZBXjyOtaVhP/UPYaA+Euz+iyfMilSpsCBg3fXf18XhiLdgYe2zAsxcNccAzBy6KCYnUzVJ/rCwTs1ARTxAAHwpUqb0KDmBud0eVTUNKlWmlp2Ug7IaV3dXSlSojWZ/idtXLbugY6E6Hz61FTHZ2m4A/ny8q9pULYAZtk3lhcVi7QjgL90r6hmoQ2wBZvrcN57jZhBaSTPUmlSrWtBGi2bslKIu8V7SrEEyp77ANZj9L5GsxuYUTSpVrFSCO7eFjEJ4MK1lr8LSpVyCiVvbO3WGgEcuVUy8ZJkUqVLmGiIRrTjNFKlUsexkjhsODUQ4KDxpUqeAS00AqZZUFDXlKmMnmzxBT1sUqVYMLJsy4gTu8fFfnzp4uY4T6gKVKgPKnqQzcBich9TD8KH3pmlSpcj1/pupNjUmk7EilSpaPoJvQOL0qVKqDxG3Z//Z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6" name="1 Título"/>
          <p:cNvSpPr txBox="1">
            <a:spLocks/>
          </p:cNvSpPr>
          <p:nvPr/>
        </p:nvSpPr>
        <p:spPr bwMode="auto">
          <a:xfrm>
            <a:off x="900113" y="-15875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 smtClean="0">
                <a:solidFill>
                  <a:srgbClr val="C00000"/>
                </a:solidFill>
              </a:rPr>
              <a:t>Startup Cinepapaya</a:t>
            </a:r>
            <a:endParaRPr lang="es-PE" sz="2800" b="1" dirty="0">
              <a:solidFill>
                <a:srgbClr val="C00000"/>
              </a:solidFill>
            </a:endParaRPr>
          </a:p>
        </p:txBody>
      </p:sp>
      <p:pic>
        <p:nvPicPr>
          <p:cNvPr id="389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399" y="1755579"/>
            <a:ext cx="41148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435" y="4424602"/>
            <a:ext cx="1899920" cy="104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" y="-7732"/>
            <a:ext cx="184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25577"/>
                </a:solidFill>
                <a:latin typeface="Arial"/>
              </a:rPr>
              <a:t>@</a:t>
            </a:r>
            <a:r>
              <a:rPr lang="en-US" sz="2800" b="1" dirty="0" err="1">
                <a:solidFill>
                  <a:srgbClr val="325577"/>
                </a:solidFill>
                <a:latin typeface="Arial"/>
              </a:rPr>
              <a:t>urteaga</a:t>
            </a:r>
            <a:endParaRPr lang="es-ES_tradnl" sz="2800" dirty="0">
              <a:solidFill>
                <a:srgbClr val="325577"/>
              </a:solidFill>
              <a:latin typeface="Arial"/>
            </a:endParaRPr>
          </a:p>
        </p:txBody>
      </p:sp>
      <p:sp>
        <p:nvSpPr>
          <p:cNvPr id="10" name="5 CuadroTexto"/>
          <p:cNvSpPr txBox="1">
            <a:spLocks noChangeArrowheads="1"/>
          </p:cNvSpPr>
          <p:nvPr/>
        </p:nvSpPr>
        <p:spPr bwMode="auto">
          <a:xfrm>
            <a:off x="8" y="997479"/>
            <a:ext cx="9143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PE" sz="2800" dirty="0">
                <a:solidFill>
                  <a:srgbClr val="17375E"/>
                </a:solidFill>
                <a:latin typeface="Calibri" charset="0"/>
              </a:rPr>
              <a:t>Colaboración con </a:t>
            </a:r>
            <a:r>
              <a:rPr lang="es-PE" sz="2800" b="1" dirty="0" smtClean="0">
                <a:solidFill>
                  <a:srgbClr val="17375E"/>
                </a:solidFill>
                <a:latin typeface="Calibri" charset="0"/>
              </a:rPr>
              <a:t>Microsoft</a:t>
            </a:r>
            <a:endParaRPr lang="es-PE" sz="2800" dirty="0">
              <a:solidFill>
                <a:srgbClr val="17375E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43" y="1673804"/>
            <a:ext cx="4251960" cy="2036233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86" y="4714769"/>
            <a:ext cx="35623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018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AutoShape 2" descr="data:image/jpeg;base64,/9j/4AAQSkZJRgABAQAAAQABAAD/2wCEAAkGBhQSERQUExQVFRUWFhoYGBUYFxcYFxgXGRgXFxgcFRYXHSYeGBkkGRgYHy8gIycpLCwsFx4xNTAqNSYrLCkBCQoKDgwOGg8PGiwkHCQqLCwpLCkpKSwpKSksLSwsLCksLCwsLCksLCwsLiwpKSwpKSwsKSwpLCwsLCwsKSwpLP/AABEIALcBEwMBIgACEQEDEQH/xAAcAAABBQEBAQAAAAAAAAAAAAAFAAMEBgcCAQj/xABKEAACAQIDBQQGBQgHBwUAAAABAhEAAwQSIQUGMUFREyJhcQeBkaGxwRQyQlLRI1NicoKSwuEVFiSisvDxFzNDRIOT0ghjc4Sz/8QAGgEAAwEBAQEAAAAAAAAAAAAAAgMEAQAFBv/EACwRAAICAgIBAwQBAwUAAAAAAAABAhEDIRIxBBNBUQUiYXEyFIGhIyRCUsH/2gAMAwEAAhEDEQA/ABRavBBr0cYru6o4RSEUEZ6h4gmplyhePxBGnM9KNAsYe5Udnotb2SCBOvXWnk2MnT3mjoCivG5TbvVst7JQfZX2VJt4FRyHsFFRlGf3VJ4An1E0PvbMus2lq4fJG/CtXXDinVs11HUZNb3axLcLL+sR8alWtysUf+GB5sv41qa2adW1W0dRmKej7EnibY/aPyFSrXo1unjdtjyDH5CtIFuuxbrqNpFBs+jAfavnyVI95b5VKX0ZWfzl3+5+FXcJXQSto6inW/RrhhxN0/tAfBakp6PMIPsMfN2+VWsJXvZ1x1Fbtbj4Qf8ABB8yx+dGre6GEHDDWfWgPxqX2dd2dpA3r1oqQbSq0zxDAmR0oXo1DdvYOHXhYsj/AKafhUhcEg4Io8lA+AqFsTb30hnXJlgZhrMrMdKI2b2YxHlS3miml8jJY5RdM5NuoGIsAsZ8PgKl4fFlniAAZj1VzeTvN5/IUePJHIriKY3gMCrOFI0Ommh100PI1crXo6wg49sfO/d+TVWdmr+UXzHxFagoo26FSVsry+j/AAf5tj53rx/jpxdxMF+YB82uH4tR+lQ2bQDXcnBD/lrR81n406u6ODH/ACtj/tJ8xRelWGgwbs4UcMNY/wC1b/CnBsHDjhYs/wDbT8Kn0q44hjZNkcLVsfsL+FVb0gYRVsplVV7x4KB06Vdaqu/6/kU8z8BWpmVszrsq9qRkpUQYBzc65cQK7FwHgQfXTNwjjUqHMHbTxjoB2adp1EgQPM86jbNJuHtGEdBMwacx+IAKrrBOvl/rU6ykCAIpiAZJt6CTTyuImQBUPEqSrDSMpOsaka8/CpG6G4lzFg3LlwhDIXXvae4UfSsxXJ0iYLek8utdgVD23uLicODct3QyoQQAYYheUTEnWndlYrtbauRlJ4jjBrk7NcXHTJSinVWktunVSjMPFWnFWult0E2ptk9p2STPAx9Yk8AI4DjWGB1VrsLQXC7CxLBcx1jiGEieR15/KpWx8W+drVwjMkciCdNdDr665OwnFrtBMJXQWnVHhXYXwrTBoLXQSnshHEV0FrrOI7JTW08MA9wgAM9ormjXwmpjLwqfdwisdQDBpOeMpRqL2FHTsr9vCDDi3pr2WWY4nj8TQ/eDFnDXMNeM5SjqRrE5ZWR5mrdi8JmUwqlgDlzcJ5T4ULxuz8RcQB0sPEnKRIkfVjMNOUnxPSkxw1Jyf9v8DJz5L8glmOXA3iMuZtRyh/5UcvWu83n8hTn0C8cgJtMoJJBWBAkLHdMdZp67b1b9b5CqMcVHSAlK4pfAzgkhx5j4itLFZ1YXvez/ABCtGo5CWtipUqVCYKlSpVxwqVKlXHCqsb9ibK+Z+VWeq3vss2l8z/DXGrsonZV7UnJSrbDMeTHgqSSQ0iBGhGsy06EacuZ4RXqbSbk8ceJ00Hjz6UK/pC3EQZnjPLpFdjH2ch1fPIgQMuWDMmZBmI061Jcvgt4Y/wDsglh8ZmuKW72oq0WyaomFxam4gE6svxq+2xTYXWxGSKXQJ29eaGAkwBp1npHDSRWk7A3curhUUvJWCvZk2cqwCVIU6mftGaz/AGvauKM1poFwrbdYBBVjHBucxEaitS2LtHuCy7ZHAGn3o008OdNbMxRW7Bm28LirujO5UICMpC6Efaj6xkHUjXoKqm6tqMOvHUsdeJEmCfVV027juzFxUIDOsBfbqdeVVnDBLSgEhQBAkxWR7Cy17E1RTqioY2na/OJ7fwpy3tS0dO0T2x8aZTJ7RKcwpMTAJiqxuns65exDFhpAddR3tTGbSdIOnlVqy5lMEagweI1FC9xcW63fo91QrWQcrAEZlZy3DpMx50DG40nJWXe1jctrW2cwEBZ48ek9OA6iqBtq064+08hTcgieggZWPj+NaA7NlLRrnGk8Y8Y0FU/e3aNtMdakFmUZoXl90EcOp+VLclHbL54pZVxirYaVKq+Ku3LG1LV5sty3IC2gWDfVgZgJBXOZkA+NFE3mXnbaPMGg1jFsm1BjMva2ghXJAzKIiChPek6yPGglnhJVFgT+neTi3ODoveDwL28Kv0hg94s0nUkS5IAJAOVUA0Ovf8KGbZ2kMPazkZiSFRfvMeAprYOCupktm47W7aXGYkEC5cuXZTLmJMLbXkeYpvevZr3XwoUGBe1PLhIn1A0zE/t2RyWyI27m0LoDtcgngqNlC+Y509sXaeKsXxh8XDC5PZ3SROYCSrR1HDyq3bMx7hTnSABpGYSY4a8Ryn3VW9sK93GYQkABcRrAbkrHUsBM5eI0rOT9xjxxStFhLnj3Yr0MZGq++i1jZsjXQdI/zFSV2eg5VBl+qYMb423+hfEDJbPOPVUV7fefz/CrE2z15SKF4nBMrGeBOhp/j+dhzuovfwzmgcia+z/EKv8AVHyR7V/xCrt2g6irWJktnVKuO1HUe2uXxCjmPbQt1tgjk14bgHEj20NuYlnPMDoOJ8zXK4WopeXuoqzgorg8CDXVDUw4FSrTkeIpsM9umjiRVe3xH5NfM/w0bbGoNC6g/rD8aB70X1dFCsramYIPTpVJseyqZKVSBapVwwxG9uOWYkXIBJMZeE+ula3D11un93+dah/RdpuAHqJpptiJrBYesHn5VPykhvBP2M+sbm27bo7XDCsDqAOGvGjVraFuYB58Y0pnaOKP0sWwMygxJHUanzHyoXjMNdztB9/hxqzHj1ciWU90g/vCezs27gIJW5MRoDAZfMTm9laBstbGPwyXsveiGGuZH0kSPaPAiqXa2a12zcLgEi2GAJ0kEA8PBpoPu7i3wuJPaFuyJOfK0EcYZY4kGNK3009DFkcab6ZYcfhexxWTWDbLGSTBDCJnwMVG26gawGEGGGo14yPnXTXndb91kKjJKqTmIBZYzHm3WqtgL2a6UlhMgjiDGokV0IVL9GZHcb+R4Uzib4USxqZicIU15HgfZPxqtbSxBa43QaD1fzqmb0Rxj9wfs7/tZtC3bRTE95p5meAjrR7cneYXhduYu6Fh0RWgBEzhiCYGgLLGY88tZo1qpmyrLObiKTraZo69mvaR7FNRzWrZbik+Rv62HZPyd+06/eBDQOuYGIisz3j2hasYsnMLgcSLoIaCpNthpyBTl1qhO/QVJxuFKpYJ+3bLAdB2lxf4ffSsmKMtMs8fzcmF88fa/uXzDYlXUFWDDw+Y5U8bdZvYxLIZViCOYq77F2p2tnMxGZdG5eIPsqHN4zx7XR9V9O+sLyn6c1Uqv8B/d7a72rwts022MQeRP1SPXANXDacqmb7rK3sMfBjWUY3baqwKakR4CQaJYXefEYk3jcuaW7Rui2AFQ9m6MwI59zNVWCE1B8jwPqWXBPPeF/uujVb98XFH6hnQ84mI5032naYq1lH1ZPDhpr5aGPXQzCNetW+6AyEBhnMMoIBAMTMVD/recETcu2jcW40MymChEGADoR3hzGopflxyvFKOJXIieRKJole0J2BvRh8YmaxcDdVOjr+sp19fCi1fEyxyg+MlTF3Yqj45JRuoEj1a1IrxlnTrRwdNNHA3H4G1cw4OUQ4hhJ16jj1FVz+qmG/N/wB5/wAasOHJ7Ag8rke6mCtfcePPnijL5QPH2Af9VcP+b/vN+NFN39gWrdwuiAELEyTxPifCnoonsm3Csep+A/GaDypVjoySSRKFunlXSkopxRXn41sUcMleKtPV6KqWK3ZhSd5N27DXy7WwWcAky2p+ryPhVh2bgLdm0iKEXKo00nxknXjpS21hc1yzHNoPlofgDXOL2QYYoYZlcSANJ7y8SNA2scyeVUO0kkNjxfZLN1BoXUHp3a9oTf3ddmzdoQTE6DiAAToeZ19dKlXP8FCjhrc/8GZbk7e+l4fN2eQoxVgAck6EZJ4CDw5eyim08YtpJYgSYHi0GAPZ7qKbLvJh8P2SBOyXukRJdzxJI+0TrWT7bv3sRjLjufyNtWForJQZoXU/fgkmenSqvT++ib1ft0ENkXg+IctB0J98fA0N25igl5gJgR7CKmbt7LIzsCDwE8OPT3UO2gim8wddeHPiP9Ku9iUtuAxhhVAJLJk4/eXKPeRVQxmNh2HeBkzV3wfZoEaPqhW58oNV/erC20xuIC6DtG4TwNC9MPuJYcPiR9GutPAWxr1Ovyo+buy7mBRk+j9uo0HdF/tYhgR9ZgTm1OkeVBL+GT6JcAMS9v3B/wAapuz8PluzCcx9rQRMjXjpQ1t/sKb0l+P/AFk/aF0t9IYaJbIjpIHe+NUhfGrfgcarm6nLMLg8SrAmevAVuGx1t3UAZEYcIKqw9hFZOVaNx4+SbPnndbAWrl64Lwcotp27nHMPq8jpJq1bibkZxaxTPEl1FvLOZSrW21nTUnkauOP+jWtsHDW1tWDfwN1CVVUDO7DLIEAmFbxpbCvIu00wVuGTCYMqxMf7wtaZj5jT1zUc/IXJ4mtpX+x2FRjO5GbYH0bYi7gXxisgRQxyGc7KmjEaRyOk8qnbV3HxN7BYfE21U2rWFGbvANo1x2IXmACDVp3h2s1i59AsEFbWCZLg5F7mUnSNTlj9817i94vo9pcCrStrZz9qSNC7qsexZ1/TpP8AuHFTdbev0djXOThHsxyIqbs7EEJcWdCVn1TU7djc3E48ucOqsEgMWdVgnUcTJ4cqe2xutewLZL4UM3eGVswjhxFejSb2JuUVaIBWp+wMQFvrn+o+a2/6txTbb3NPqoWt2DBp7DXQlxS3AMD7CDrRtaAi9m+brXhicFYuEQSsEdCpKkeUgmqbv5iA1y1glYBrmrtEwWJyL5sQoJ5A1btygvZ4iyP+DibqD9R27VI9T+6sl3ixhvbUJUz/AGgKp/RV1UH2KDXKmuS7Ntp8PayvYbFPbYNbZlYRBBII9Y1FbN6OvSJ9IHYYph2w+o/DtB0MaZx7/Ma42zaz1Nc4bFFXDKSCpBBHEEagjxqPy/Dh5MKkt+zOUuLPqkV7QLc3eRcbhbd0EZ4AuL0cDXTkDxHgaO18RPG8cnGXaKk7BcQby/pK3+fbTLUts3TbfMOBAB1jSdTPhx9VQ/6Q8B7Zr6r6ZLngr4MlJRJUUVwIi2vt9uvzrOt69v461esfR0smzde3aYkMzh7j5RpI0iPXWlIsQBwFH5b2ogSlfQ/bqFtraTWQmRQzO0QTAAALEkgHkPfU63QPbmI/tNtdO5aZjInV2VRp+y1ZgxqWhd12G8Fez21aIkcOnX30/loXu7iS1tweKXGGmmhh19zCi1VqFaMOHtAkHoZHsI+demuMSTkaOOUx5xpVOwW873LqISwmeY5AnkKJRbejvYLbQ29kuMvT8BXtem0DqQCepAr2i9D8hrLH4McbeBkkG+bsXHAkroFIAJyiJOuvhQPa22LoVrAdFsSpHZjvMWBJzEc5nSKGY7DQXDfWUkesaH1VB2dZbLcKnWV05xqJFMjjqViedxouOykNq0o7+uusc+UVXttM7OHWTLEacjGlH9l2/wAkFKlh1Lcj7qDbbxIRwskRJ166VQCWLLc7IaN9UcvChe1tn4q5ea6ti8yuAZ7JiJygNBAjiDU27vTbUG1F1mCrOS1mAJUMNcw69KtuwvTFasYe3a+iY12QEEi0ACSSdJaefuoJS1oJFc2xi7lrDEOjLLAjMpWYRgePiy1VsBiJzkgwF+JAir1vjv8AjaCoq4HHLlzTNoNObLHA8oqppdCqtq5h8RaN54V7lsICwHDjPP31ykYx/dy2ouOAEBy/VmZHOdK0/dXaBFoKOPj04D4VnWyN3HCi4GI5gDuyP5jrNPYXfMYa+iue5qJnVdZIboNQR5mlZY2rRRgmovYO9KeBvfTTfcHI4UKw4d0RB6GdaGbuX3R81q49ly9pe0Qwyq9xUePU3urXsS9jH2chysrD3jhHjWcbX3TuYAXHYzaIXKwMNmF220HocqsZiNOVBB3pm5YVtGiH0NMbjXP6SxOdjq5S3mJnWW4nUUn9CpJYnaOJLMMrErblhoAD1EAaeFaLbRX1lvU7D4Gujgx1f99//KstiunaMk3g9HF3ZmBxOIw20MUGtpnyLlRWggHNk492aBekrGdsuDuzOewpPXMVRj7ya1jfKzduYPGJC9mcPe+9mkW2KxOh1FYth9qMLezCwCBSsXHQ3LZC90yo+sBpIrU2mHHpoc2NuE17u3RctsrlWXs82WbfaI5IOoPCAOnWq3jsKUe5bYMCrFYYAMIMagcDWl707wDD4khndEe1bEJcfLmGYEKVQiIgQwkR0is/2xtK04GVSbue4z3ZJzqSOz7p4EAHkOIp0ZaQhxam/gv+6+1voeDxd664zvbs3UJMFy9kqoHU50I9VZ/u3ric5M5EuXSf1Lbvr+1HtrjaG0c+GtrcBOVFFsjgAty7Kt4w8+GnXRjY4yWsW8kfkAgnrcu2xp+yHrP+NDLXKyJdeBTI9de2SWZFAliwA8TNWXfjdoWbxuWx3Xlio+zrrp0486CeaMckcb97BUW05HG6W9z4K6zI2UMuVhAOkyNOEg/E1oWG39xFxQyXVIP6C/hWM2uvx+VWbdnaRVxbOoY6eB/A0f8AT4ZSucU/2hUnKtMvW19577qma5pmgwqjQ+rwonssEIJ4ETxnjrr6qq+0lm03hB9/86suCxY7BbnLJmjyX+Vc8MMbqCpfgKE3KOz3CYt7mLwlsKjWS9wuxnMrYfVY1jVgPZWhpWU+hPaQvLiP/buswnkL0NofNX9tarbNeH5crza9h0eiSlZnvZvJdt7R7NFIW6Vti7AIUplB0PMNc99aUrVlFhRjw9w6Nh8cXHHVHKkjTxHuqzxNgy6Cfoz3lvXr+It3WEhVcRHCSn/jWii7WPej7BXbG0c1y26i4joSR3YEMonzX31rk1ZFWh0Umh/PWK7F3rC7X+hdgiFb1xM4CzFtXynhOoArZA9Y/tTdO8m8S4lVHYtcDTmWZazlbuzP1h76KqYOSNRYcu714pCVZkJGhItrHqlppVWdtDGm/c7N7SpmOUFJMDQSQefH10qJpfIiyh7RxoZQ7OJfvZO9PeJ1EiDr486IbFw+Gt2kuu7teukraSCq6NlPCZ4Djp4VULq3XcFyW14kzA+QirttmyFxWAA4Ldf/APQD5V1ujKXsE93tvWkYNc1U8JGg1Ik1O3z3UF5VxFrvADUIBOXjIA4x0qFZ2UuaY5EEA6fWYzp1BHso5szan0Zcq6LIOUcoM93pQShO+Q6E4uPBlO3f3js4HE4kXjcKt2eWEDEhVIhgxGXQr7KtKeknCw5AusqAEnKgAkwOB6mhu9m69rFbSF1bgVL1g3oGpDWsqNMcQQZHrFQhuXbtsx7VxD9mRCnWT9nKeh40Sbq0C406Yd/2oYYhosXTlIB0TnwjvUF3r3rs4pLBtIUNnEI5nLw4Nw8xXmG3FsF0Zrl1S7gQGt8dIkAdTwqPvDhMK2Hvm1cZrq2w0MEUGLiTwUS2nnXW/c6kaFtvFDDYULAErCjryrM7ew7b3JcFyToJIGpnlqePOrzt6+ty3hLjHObllWymDGi6gchqR7aZt4NOKos8ZAg1mCFW2b5LbaivYZ2fsMW0HZgJ+r7tasNxXvbOv21Vb164jrkYggyCEMGIIkayOE8qh4S9Nvpr8KFYzF3LbnsnKwSRwI11+q2hqueJSX2kmLO4SqfReMZvxicLZzHA9ottF7S4uItgSFGcwygkDgSAR51Xf9v88MED/wDZX5W6rGIx1zEAPcvXLjN95iqQOQtrCBfAg01ZtDNxXzkcev8AKlLxvlhZPJjf2I03dzf19o2rubDpaTvW5N4uSSpnuhBAErM8iYmKrDbtdnhLOCuMtzscx+oV1JmSJJB7xEgwYoDhxl7yOQRxKtDa6akdfhNG9n4lvrMxYkcSSTwgamjj49Su9HPyouDilsEbR3ixWEkXWbEWCIAdgXTl3XKkmeEnXxFUfHbR7e61xlVC3BFAVVUcFA8BzrSdubOF8G1MZtJ4xrM+6q3f9Gz6ZLqsJEggggc4iZ0oZ1FhY5Smtmv+j/Yq29lYdXtq4dDcZGUNOclhodPqlRWc+mPAWLF+1bw9pLUoblwIMoJY5U7o0EBW4ferVre8tpVVbIDBQFCluzIAEQAw46Vm29OxPpuNu3rjMAYVUEaKqgQW1nWTp1qaD3Y9xdFA3XsTjLJKswDg6ax0J8AYPqo96Rjf7QvbdgiWlBAJiSbhJ8eAHrq3bO2TasiLaAfE+ZNS2tjmP8+ulTxKeRZH7KglqNGFYBmIknnHr1/A0TwlyHBmNR8a0He/Zds4W4y20DKQ0hQDoddYngTVJTd++U7QWbhTjmymI5+YqmLpbFSi70Xq6mZGHVT7xQ67vHdXAui210tsouZjmEz9kqRz60Rwk5EnjlE+yhOHt929bPJiPj+FPzdJicbotfoK2V2eBe4RBu3mPqQBR781aWBVD3S3hTD4Sza7I91eIYaliWJiPGja75L+bb94fhXzs/D8mWSUuPb+UUepCuwvt7Gdlhbz8MttoPiRA95FZb6NCWN3LDBwWMnmrhh8TVl3t3nW9h+xCsDcJmSPqorXD/hFVj0cIQt0SVhZBESCSPbXoeJhni1NUwZyT6LljlKm3cIYdncVtG5FgrSI1EE1aGesc2nvliUe7ZLqyhmSSgEiSOVans7GdpZtP99Fb2qDV0Wmyrx1aaJ/b0I22o7Wy06l1HAdTz5VPz1A2qmY2D928vvkfGKJxQ7Nj+xlHxu5uPe4zC5ZUE6AMSAOWrLNKrpZ2+pUEW7keSctPzlKh4r4PKbPmKzfLNlHGJPzq+bRwy3nw91VdshdgcyKAe0J7yk5iJ6VTd2ca1q42U5SygTCmYM/aBq3rta4zIpeQ0/YtDlPEJI9RFBF32Ma+CwbJ1EnU+71UsYoMjw99cbMeBApnFjMSAY41SLB1rB2XdGxBvgKGAaw4R4Y5suo1WfEcfZ3isPgDoMHi3fgJxUZzyLkFiTx+qvqqybI3AxFwjMMi82bT2DifdWgbvbmWcKO4Jc8bjQW9X3R4D30iSiNjNpUYvhPR1iHGYYDQ66i/wDx3hr4xRjD7jC2PyuygeGv5b/zYGfdW7KtexSnNfAStGCYhrnaDtEyKqhLdsLCoo+qBOsCi2D6c+P+tWb0pifo4kDVz+kYC6T0iaquEgeyqce4ipNt7OGuxoPZUW/aLsBElgBHu+dLENDHSf8AWpGwla5irCxobij3ifdVN1GyKSudHVj0ZY7P2RVAoE588pqTpoJnThFT29EmLA0eyfAMw+K1ror2of6iZZ6EDEdobpXsKA19QFJgEODJgk6AzwFcWLvAc60P0loPoqk8rog9JVxWWW75nTWrMM+UbZHmgoSpE25eJfXhMVYcCMyaUB2Zgzeu9mGAaXIJ4d22zax4DjVh2JZyLDHX4eFT519xZ438TzAbFuX7pRCoIE96YjQchrxFMbRwjWLptXCCwAMjgQeBE+v2UQxO1Gs3FuW4BHERxHMHqKmb2bPt4vsLod1PZ8UI6yQZB4GR7aizZVijyfRdixvJPiiujFqOLAfH2mnhfXiDm9c+2qbvOr2jcCX7xghRLDjpPADnNVe7irghg7Zo45mn20OHPHLHkjc+J4ZcWatfwyYkdg0gXBlMaRqJ9XAVeLmzEFtUEZQsRGnIR7JrN9xMy4ZHMszEsSzEk94jieAgVZ7u1Lzky8KZ7oA0Gsd7jOpEzwpso8jMcktlYuRmIHAGhlru4i6PvLI89P51NL94+Z+NOV6LjyjR5l7bHkMQOlOrcpgPTitRgEbFYgdsM3BLNw8J7zgqJ9QNS9yTFy7wA7OeQ+0NdOUUEu4nNfuacwvqVY+JNFtkoAmJ/wDhj++tRTleQaltEF8Th7zXjlAPeYMcq5hOhUnmZmKue5GOz4G1+iCn7rED3RWVXsISTBPE8POr5uA5Sw6Gfr5hPiAP4aWpuz0PBaeTiXI36TANlHRlPsYH5VBF2nku/GjUz2cmG4tEbAqMg82/xGlXWxroeyGXUEuR++1eU7kj5OVptHzagKtPCrJgb8vb8yPaIoHewxmfnRPATmt+DD4ipIvZWXHBXePlT2Ds9pcVR9oge0xUXBN8Km7G0vW/11+Iq1iUarhQU0NEMJcJM8qgop51LR6CStBoLUq8Fe1ENM79Ka/lMMfC5/D+NVTDvw8quPpRMHDf9Qe5DVDW6eAFWYv4oTLslR3m9VTN1yBjsPz749pBA98UKt3eOvOpmx7sYqweXaoZ/bFVNXAib/1P7m2V7Xgr2vJPTKt6SLBbAuR9hkf1BgPnWUtbB4cJrY988YtvBXy+soVA6s3dX3mfVWNWzFX+L/FkHk/yLTuLh1bGqp1AVz5ymX4NRXeTY5wzhlJNtuH6Jn6vsjU8daiejLD5sQz/AHbUT4kgAewGtJxGGW4pV1DKeINJzyrIP8dfYZRjHLAGpmxcd3DbPBNR5Hj7/jU/b27bYc5kl7RPmVnk3h41WcRaZQ4UxmUgHwPj7qj8nH6uNxR6Hj5FDIpMqO3sWLhP6TlveT86DuoqTftmTmEHp0phqzBiWLGomeRl9WbkaRugn9ltfq/xGjC8z1+HKhW7Q/s1kD7g/wA+2is6wP8AIqoUir3BDt5n412K8xGjt+sfjXivV66PPfY5FdrpqeA1rnPUjD4E3QRrBEEjx6eNc2krZl1tg3Z+zCbS3CDLy/7xLfA12uPuWi3ZtlLKQTAOgg6TwNH7+GCpoCABHDkOFBb+sAaTNebduzITb7AeJ3hxf5+77QPgKPbo7bLkI7O1wq5JaSYVlyiT4M1BsVs09RS3fHZ4u2P1l/eU/OKxtnpeFkXrR/ZoAuxTq4ioj14HpXI+wcExi9vXh7DG21xFKmSsxGbvcPXSqFjNh27jl2VSTEkgcgB8qVN9dniz+kqUmzIpinbWPgjwI91dsB0ppvV8KxaPHLngXEyOB1HkdanYH/eL+sPjQLY1wraWdOnkTNHdm4tUdXbVUYMQBJgamBzq5O1YjpmvIKcUUJ2JvHYxKg2bqvzgHvDzU6j1ijKa0LZoUFe14vCvaiHGdelC5+Vw8/db3kfhVHAjwotv7eJx17joQOMcFXTXlVcukjkIJ5mffyNWwVRQh7ZKQcqk7MwzXcRaRCMzOsa+M0PYCyQbjBJXMBcOQkHge9xHjUvdfatgY22WxFtOzYOxLQoA1PeOk+HOqHNKPZIoOU+jehxrqqna9JuAfE2rCYhGNwN3gYQERAZjABPejy8RRa9vZhF0bE2AenaJ8jXl0z0gF6U5+iKB+dHuRzrWYWA3n8OHWjvpg39SLAwt+xdCs3aIGDNqNJTmInUHnVCwu+SSouYcrm1DLcIXroCvuq3BNRjTI82KUpWjRdxNpi1i0H2bncPr+r/eA9ta4K+et3d7cGMa30jNZt24uWnAZi5VgYZRwJGuk8K0Q+nXZkwHvHysv84pOdqUrQ3BGUY0zQStZZtTZ5tPcQ/ZJI8uIjzFEb3pvwI0CYhj4Ig+L1SN7N6717Es6F7auQAO7OUCI5wfKkp0UxjydFcx2JBA+8S2vKCdPfNDwNakYyzlKiZ0PxqKR7aG7CmkpUi47H3rWzYRTbZio5EAcTXR9IYVjFk+ZcfhVXs4vtGJaJnxAk9Z5UP2hh3bgCI9/wDOjc10jvTkldhnE73XGuMyW5DGYZtB1gga+yplveUEa22noCD79Kr9pIAmnBVEZyXuSOKbCF/fhkYf2Zis6y4BjwygxWg7t70YfE2x2ZCHgUbQg+3WsuK11stzYvo66a6igyXLticuFSjo2y+AVjSqvtjuFdOVEe0JUMYII5Zh7uHroBtclj9Ux5/IxSIkOLsg4zaYAECfMx8RQY7WCXleIhlPhoQeNdY+w3jQpLBLr0nnXM9TxoLkmuzV1x1tuFxD+2v406DPAg+Rn4VnTWh0HsFcdmv3V/dFT2fa+u/g0eDSrOxcilWmf1X4K6461xbQs6qql2JACxMmvbdsuwVQSxMADiSeFaRut6OMRZYXXUFsuihh3J4zzLRpppqdafFNs+SeiH/Vy4NWWYGoUgx4QPGo1q1lJ1y5RJBEH31d8dZZAFAMnoNZ4H9r4UN2phcNZs3TfxIa8bbAYe1Dvmg5c+WcgniTHPWrOVInMcexfS7nUshBJBViConSCOlXTd70y4vDQt8DEoOZOW4B+uBB9Y9ddjCh1EgGRQzaG7KsDl0pS0Ns2Cz6b9mm0rG5czEa2xaYsp6E/VnyNA9of+oewD+Rwt1+hd0tj2DMazTAej7EMAVuKqzIOs0SsejcqQWcGDJGuvPWhUPk1stL4Dtbj3XYhmJMZS0yZJk+yp1jYNp11ZifZ1jQTpwqdb3hwNxRnsYvDkdFNxAfDIWkeYFdbOv2L1zJh8RbLngjh7TnXkHGvqp/JNCaaZl2/wBu5iEY3C9y7bAgG4zOba8co49yRoRy4+ITDYUsM1tdSAhGUBZ4aCBy86+kbG6C3NMQggagA8Tz1GoFVjfXcTCWSt+0y2rwdYtSIuCQCFQ6hoJMjp66S2r0NVmQvudiQEOXvE6DTlrEUQbdjFsfqx6tK0YoSycB8qKgAcdfGtSNMU2vurct969xbxHIUIu2wsgkkHiMxJ0GhE8xWk+k6yWtIy8QSIjrWTXJnWuejAxZxaHKftLwYHL0nN1JPjzovY2ZYxVy2qi2rvJYW34R1UniYnTrQbd3BpdvqjxB+Nafsbc21ZuLcAkqDExpM61y2cAz6OcvfV5YaieGYaifCagDeBkzK9gZuBOfh7RWlYiAuvSsg3nYvdYjQTyrJqkEm0L6abry0CNAAZgU1tEkISCJBFQrCwQamX9VI61P7jHtEG1t+6pEw45jXUf5mjtreazl7xK+BUkjwkCqw+Hg6SPXXVphzE0ffYKk10y14neHDXpVFaRAUkQPV+FRQwofZw6gyPOpQNOjpCpO2SA1LJTYNPW2rWCzTdk40NZT9XkZ9x1FDdpAEn63DnHwods7awFoAqT4kGKdGMU/dB8VpFbPLUeMmCr5Xq0/qMKhhNQasRggkx7f8j3UHv2xm0AoZ9Hq/T3yyobLCuKdArhkpFH1CeiMzV7TTAzxHtpU3ieW8rsibB3gOBvpiAi3Mk9xtAZBXjyOtaVhP/UPYaA+Euz+iyfMilSpsCBg3fXf18XhiLdgYe2zAsxcNccAzBy6KCYnUzVJ/rCwTs1ARTxAAHwpUqb0KDmBud0eVTUNKlWmlp2Ug7IaV3dXSlSojWZ/idtXLbugY6E6Hz61FTHZ2m4A/ny8q9pULYAZtk3lhcVi7QjgL90r6hmoQ2wBZvrcN57jZhBaSTPUmlSrWtBGi2bslKIu8V7SrEEyp77ANZj9L5GsxuYUTSpVrFSCO7eFjEJ4MK1lr8LSpVyCiVvbO3WGgEcuVUy8ZJkUqVLmGiIRrTjNFKlUsexkjhsODUQ4KDxpUqeAS00AqZZUFDXlKmMnmzxBT1sUqVYMLJsy4gTu8fFfnzp4uY4T6gKVKgPKnqQzcBich9TD8KH3pmlSpcj1/pupNjUmk7EilSpaPoJvQOL0qVKqDxG3Z//Z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4" name="AutoShape 4" descr="data:image/jpeg;base64,/9j/4AAQSkZJRgABAQAAAQABAAD/2wCEAAkGBhQSERQUExQVFRUWFhoYGBUYFxcYFxgXGRgXFxgcFRYXHSYeGBkkGRgYHy8gIycpLCwsFx4xNTAqNSYrLCkBCQoKDgwOGg8PGiwkHCQqLCwpLCkpKSwpKSksLSwsLCksLCwsLCksLCwsLiwpKSwpKSwsKSwpLCwsLCwsKSwpLP/AABEIALcBEwMBIgACEQEDEQH/xAAcAAABBQEBAQAAAAAAAAAAAAAFAAMEBgcCAQj/xABKEAACAQIDBQQGBQgHBwUAAAABAhEAAwQSIQUGMUFREyJhcQeBkaGxwRQyQlLRI1NicoKSwuEVFiSisvDxFzNDRIOT0ghjc4Sz/8QAGgEAAwEBAQEAAAAAAAAAAAAAAgMEAQAFBv/EACwRAAICAgIBAwQBAwUAAAAAAAABAhEDIRIxBBNBUQUiYXEyFIGhIyRCUsH/2gAMAwEAAhEDEQA/ABRavBBr0cYru6o4RSEUEZ6h4gmplyhePxBGnM9KNAsYe5Udnotb2SCBOvXWnk2MnT3mjoCivG5TbvVst7JQfZX2VJt4FRyHsFFRlGf3VJ4An1E0PvbMus2lq4fJG/CtXXDinVs11HUZNb3axLcLL+sR8alWtysUf+GB5sv41qa2adW1W0dRmKej7EnibY/aPyFSrXo1unjdtjyDH5CtIFuuxbrqNpFBs+jAfavnyVI95b5VKX0ZWfzl3+5+FXcJXQSto6inW/RrhhxN0/tAfBakp6PMIPsMfN2+VWsJXvZ1x1Fbtbj4Qf8ABB8yx+dGre6GEHDDWfWgPxqX2dd2dpA3r1oqQbSq0zxDAmR0oXo1DdvYOHXhYsj/AKafhUhcEg4Io8lA+AqFsTb30hnXJlgZhrMrMdKI2b2YxHlS3miml8jJY5RdM5NuoGIsAsZ8PgKl4fFlniAAZj1VzeTvN5/IUePJHIriKY3gMCrOFI0Ommh100PI1crXo6wg49sfO/d+TVWdmr+UXzHxFagoo26FSVsry+j/AAf5tj53rx/jpxdxMF+YB82uH4tR+lQ2bQDXcnBD/lrR81n406u6ODH/ACtj/tJ8xRelWGgwbs4UcMNY/wC1b/CnBsHDjhYs/wDbT8Kn0q44hjZNkcLVsfsL+FVb0gYRVsplVV7x4KB06Vdaqu/6/kU8z8BWpmVszrsq9qRkpUQYBzc65cQK7FwHgQfXTNwjjUqHMHbTxjoB2adp1EgQPM86jbNJuHtGEdBMwacx+IAKrrBOvl/rU6ykCAIpiAZJt6CTTyuImQBUPEqSrDSMpOsaka8/CpG6G4lzFg3LlwhDIXXvae4UfSsxXJ0iYLek8utdgVD23uLicODct3QyoQQAYYheUTEnWndlYrtbauRlJ4jjBrk7NcXHTJSinVWktunVSjMPFWnFWult0E2ptk9p2STPAx9Yk8AI4DjWGB1VrsLQXC7CxLBcx1jiGEieR15/KpWx8W+drVwjMkciCdNdDr665OwnFrtBMJXQWnVHhXYXwrTBoLXQSnshHEV0FrrOI7JTW08MA9wgAM9ormjXwmpjLwqfdwisdQDBpOeMpRqL2FHTsr9vCDDi3pr2WWY4nj8TQ/eDFnDXMNeM5SjqRrE5ZWR5mrdi8JmUwqlgDlzcJ5T4ULxuz8RcQB0sPEnKRIkfVjMNOUnxPSkxw1Jyf9v8DJz5L8glmOXA3iMuZtRyh/5UcvWu83n8hTn0C8cgJtMoJJBWBAkLHdMdZp67b1b9b5CqMcVHSAlK4pfAzgkhx5j4itLFZ1YXvez/ABCtGo5CWtipUqVCYKlSpVxwqVKlXHCqsb9ibK+Z+VWeq3vss2l8z/DXGrsonZV7UnJSrbDMeTHgqSSQ0iBGhGsy06EacuZ4RXqbSbk8ceJ00Hjz6UK/pC3EQZnjPLpFdjH2ch1fPIgQMuWDMmZBmI061Jcvgt4Y/wDsglh8ZmuKW72oq0WyaomFxam4gE6svxq+2xTYXWxGSKXQJ29eaGAkwBp1npHDSRWk7A3curhUUvJWCvZk2cqwCVIU6mftGaz/AGvauKM1poFwrbdYBBVjHBucxEaitS2LtHuCy7ZHAGn3o008OdNbMxRW7Bm28LirujO5UICMpC6Efaj6xkHUjXoKqm6tqMOvHUsdeJEmCfVV027juzFxUIDOsBfbqdeVVnDBLSgEhQBAkxWR7Cy17E1RTqioY2na/OJ7fwpy3tS0dO0T2x8aZTJ7RKcwpMTAJiqxuns65exDFhpAddR3tTGbSdIOnlVqy5lMEagweI1FC9xcW63fo91QrWQcrAEZlZy3DpMx50DG40nJWXe1jctrW2cwEBZ48ek9OA6iqBtq064+08hTcgieggZWPj+NaA7NlLRrnGk8Y8Y0FU/e3aNtMdakFmUZoXl90EcOp+VLclHbL54pZVxirYaVKq+Ku3LG1LV5sty3IC2gWDfVgZgJBXOZkA+NFE3mXnbaPMGg1jFsm1BjMva2ghXJAzKIiChPek6yPGglnhJVFgT+neTi3ODoveDwL28Kv0hg94s0nUkS5IAJAOVUA0Ovf8KGbZ2kMPazkZiSFRfvMeAprYOCupktm47W7aXGYkEC5cuXZTLmJMLbXkeYpvevZr3XwoUGBe1PLhIn1A0zE/t2RyWyI27m0LoDtcgngqNlC+Y509sXaeKsXxh8XDC5PZ3SROYCSrR1HDyq3bMx7hTnSABpGYSY4a8Ryn3VW9sK93GYQkABcRrAbkrHUsBM5eI0rOT9xjxxStFhLnj3Yr0MZGq++i1jZsjXQdI/zFSV2eg5VBl+qYMb423+hfEDJbPOPVUV7fefz/CrE2z15SKF4nBMrGeBOhp/j+dhzuovfwzmgcia+z/EKv8AVHyR7V/xCrt2g6irWJktnVKuO1HUe2uXxCjmPbQt1tgjk14bgHEj20NuYlnPMDoOJ8zXK4WopeXuoqzgorg8CDXVDUw4FSrTkeIpsM9umjiRVe3xH5NfM/w0bbGoNC6g/rD8aB70X1dFCsramYIPTpVJseyqZKVSBapVwwxG9uOWYkXIBJMZeE+ula3D11un93+dah/RdpuAHqJpptiJrBYesHn5VPykhvBP2M+sbm27bo7XDCsDqAOGvGjVraFuYB58Y0pnaOKP0sWwMygxJHUanzHyoXjMNdztB9/hxqzHj1ciWU90g/vCezs27gIJW5MRoDAZfMTm9laBstbGPwyXsveiGGuZH0kSPaPAiqXa2a12zcLgEi2GAJ0kEA8PBpoPu7i3wuJPaFuyJOfK0EcYZY4kGNK3009DFkcab6ZYcfhexxWTWDbLGSTBDCJnwMVG26gawGEGGGo14yPnXTXndb91kKjJKqTmIBZYzHm3WqtgL2a6UlhMgjiDGokV0IVL9GZHcb+R4Uzib4USxqZicIU15HgfZPxqtbSxBa43QaD1fzqmb0Rxj9wfs7/tZtC3bRTE95p5meAjrR7cneYXhduYu6Fh0RWgBEzhiCYGgLLGY88tZo1qpmyrLObiKTraZo69mvaR7FNRzWrZbik+Rv62HZPyd+06/eBDQOuYGIisz3j2hasYsnMLgcSLoIaCpNthpyBTl1qhO/QVJxuFKpYJ+3bLAdB2lxf4ffSsmKMtMs8fzcmF88fa/uXzDYlXUFWDDw+Y5U8bdZvYxLIZViCOYq77F2p2tnMxGZdG5eIPsqHN4zx7XR9V9O+sLyn6c1Uqv8B/d7a72rwts022MQeRP1SPXANXDacqmb7rK3sMfBjWUY3baqwKakR4CQaJYXefEYk3jcuaW7Rui2AFQ9m6MwI59zNVWCE1B8jwPqWXBPPeF/uujVb98XFH6hnQ84mI5032naYq1lH1ZPDhpr5aGPXQzCNetW+6AyEBhnMMoIBAMTMVD/recETcu2jcW40MymChEGADoR3hzGopflxyvFKOJXIieRKJole0J2BvRh8YmaxcDdVOjr+sp19fCi1fEyxyg+MlTF3Yqj45JRuoEj1a1IrxlnTrRwdNNHA3H4G1cw4OUQ4hhJ16jj1FVz+qmG/N/wB5/wAasOHJ7Ag8rke6mCtfcePPnijL5QPH2Af9VcP+b/vN+NFN39gWrdwuiAELEyTxPifCnoonsm3Csep+A/GaDypVjoySSRKFunlXSkopxRXn41sUcMleKtPV6KqWK3ZhSd5N27DXy7WwWcAky2p+ryPhVh2bgLdm0iKEXKo00nxknXjpS21hc1yzHNoPlofgDXOL2QYYoYZlcSANJ7y8SNA2scyeVUO0kkNjxfZLN1BoXUHp3a9oTf3ddmzdoQTE6DiAAToeZ19dKlXP8FCjhrc/8GZbk7e+l4fN2eQoxVgAck6EZJ4CDw5eyim08YtpJYgSYHi0GAPZ7qKbLvJh8P2SBOyXukRJdzxJI+0TrWT7bv3sRjLjufyNtWForJQZoXU/fgkmenSqvT++ib1ft0ENkXg+IctB0J98fA0N25igl5gJgR7CKmbt7LIzsCDwE8OPT3UO2gim8wddeHPiP9Ku9iUtuAxhhVAJLJk4/eXKPeRVQxmNh2HeBkzV3wfZoEaPqhW58oNV/erC20xuIC6DtG4TwNC9MPuJYcPiR9GutPAWxr1Ovyo+buy7mBRk+j9uo0HdF/tYhgR9ZgTm1OkeVBL+GT6JcAMS9v3B/wAapuz8PluzCcx9rQRMjXjpQ1t/sKb0l+P/AFk/aF0t9IYaJbIjpIHe+NUhfGrfgcarm6nLMLg8SrAmevAVuGx1t3UAZEYcIKqw9hFZOVaNx4+SbPnndbAWrl64Lwcotp27nHMPq8jpJq1bibkZxaxTPEl1FvLOZSrW21nTUnkauOP+jWtsHDW1tWDfwN1CVVUDO7DLIEAmFbxpbCvIu00wVuGTCYMqxMf7wtaZj5jT1zUc/IXJ4mtpX+x2FRjO5GbYH0bYi7gXxisgRQxyGc7KmjEaRyOk8qnbV3HxN7BYfE21U2rWFGbvANo1x2IXmACDVp3h2s1i59AsEFbWCZLg5F7mUnSNTlj9817i94vo9pcCrStrZz9qSNC7qsexZ1/TpP8AuHFTdbev0djXOThHsxyIqbs7EEJcWdCVn1TU7djc3E48ucOqsEgMWdVgnUcTJ4cqe2xutewLZL4UM3eGVswjhxFejSb2JuUVaIBWp+wMQFvrn+o+a2/6txTbb3NPqoWt2DBp7DXQlxS3AMD7CDrRtaAi9m+brXhicFYuEQSsEdCpKkeUgmqbv5iA1y1glYBrmrtEwWJyL5sQoJ5A1btygvZ4iyP+DibqD9R27VI9T+6sl3ixhvbUJUz/AGgKp/RV1UH2KDXKmuS7Ntp8PayvYbFPbYNbZlYRBBII9Y1FbN6OvSJ9IHYYph2w+o/DtB0MaZx7/Ma42zaz1Nc4bFFXDKSCpBBHEEagjxqPy/Dh5MKkt+zOUuLPqkV7QLc3eRcbhbd0EZ4AuL0cDXTkDxHgaO18RPG8cnGXaKk7BcQby/pK3+fbTLUts3TbfMOBAB1jSdTPhx9VQ/6Q8B7Zr6r6ZLngr4MlJRJUUVwIi2vt9uvzrOt69v461esfR0smzde3aYkMzh7j5RpI0iPXWlIsQBwFH5b2ogSlfQ/bqFtraTWQmRQzO0QTAAALEkgHkPfU63QPbmI/tNtdO5aZjInV2VRp+y1ZgxqWhd12G8Fez21aIkcOnX30/loXu7iS1tweKXGGmmhh19zCi1VqFaMOHtAkHoZHsI+demuMSTkaOOUx5xpVOwW873LqISwmeY5AnkKJRbejvYLbQ29kuMvT8BXtem0DqQCepAr2i9D8hrLH4McbeBkkG+bsXHAkroFIAJyiJOuvhQPa22LoVrAdFsSpHZjvMWBJzEc5nSKGY7DQXDfWUkesaH1VB2dZbLcKnWV05xqJFMjjqViedxouOykNq0o7+uusc+UVXttM7OHWTLEacjGlH9l2/wAkFKlh1Lcj7qDbbxIRwskRJ166VQCWLLc7IaN9UcvChe1tn4q5ea6ti8yuAZ7JiJygNBAjiDU27vTbUG1F1mCrOS1mAJUMNcw69KtuwvTFasYe3a+iY12QEEi0ACSSdJaefuoJS1oJFc2xi7lrDEOjLLAjMpWYRgePiy1VsBiJzkgwF+JAir1vjv8AjaCoq4HHLlzTNoNObLHA8oqppdCqtq5h8RaN54V7lsICwHDjPP31ykYx/dy2ouOAEBy/VmZHOdK0/dXaBFoKOPj04D4VnWyN3HCi4GI5gDuyP5jrNPYXfMYa+iue5qJnVdZIboNQR5mlZY2rRRgmovYO9KeBvfTTfcHI4UKw4d0RB6GdaGbuX3R81q49ly9pe0Qwyq9xUePU3urXsS9jH2chysrD3jhHjWcbX3TuYAXHYzaIXKwMNmF220HocqsZiNOVBB3pm5YVtGiH0NMbjXP6SxOdjq5S3mJnWW4nUUn9CpJYnaOJLMMrErblhoAD1EAaeFaLbRX1lvU7D4Gujgx1f99//KstiunaMk3g9HF3ZmBxOIw20MUGtpnyLlRWggHNk492aBekrGdsuDuzOewpPXMVRj7ya1jfKzduYPGJC9mcPe+9mkW2KxOh1FYth9qMLezCwCBSsXHQ3LZC90yo+sBpIrU2mHHpoc2NuE17u3RctsrlWXs82WbfaI5IOoPCAOnWq3jsKUe5bYMCrFYYAMIMagcDWl707wDD4khndEe1bEJcfLmGYEKVQiIgQwkR0is/2xtK04GVSbue4z3ZJzqSOz7p4EAHkOIp0ZaQhxam/gv+6+1voeDxd664zvbs3UJMFy9kqoHU50I9VZ/u3ric5M5EuXSf1Lbvr+1HtrjaG0c+GtrcBOVFFsjgAty7Kt4w8+GnXRjY4yWsW8kfkAgnrcu2xp+yHrP+NDLXKyJdeBTI9de2SWZFAliwA8TNWXfjdoWbxuWx3Xlio+zrrp0486CeaMckcb97BUW05HG6W9z4K6zI2UMuVhAOkyNOEg/E1oWG39xFxQyXVIP6C/hWM2uvx+VWbdnaRVxbOoY6eB/A0f8AT4ZSucU/2hUnKtMvW19577qma5pmgwqjQ+rwonssEIJ4ETxnjrr6qq+0lm03hB9/86suCxY7BbnLJmjyX+Vc8MMbqCpfgKE3KOz3CYt7mLwlsKjWS9wuxnMrYfVY1jVgPZWhpWU+hPaQvLiP/buswnkL0NofNX9tarbNeH5crza9h0eiSlZnvZvJdt7R7NFIW6Vti7AIUplB0PMNc99aUrVlFhRjw9w6Nh8cXHHVHKkjTxHuqzxNgy6Cfoz3lvXr+It3WEhVcRHCSn/jWii7WPej7BXbG0c1y26i4joSR3YEMonzX31rk1ZFWh0Umh/PWK7F3rC7X+hdgiFb1xM4CzFtXynhOoArZA9Y/tTdO8m8S4lVHYtcDTmWZazlbuzP1h76KqYOSNRYcu714pCVZkJGhItrHqlppVWdtDGm/c7N7SpmOUFJMDQSQefH10qJpfIiyh7RxoZQ7OJfvZO9PeJ1EiDr486IbFw+Gt2kuu7teukraSCq6NlPCZ4Djp4VULq3XcFyW14kzA+QirttmyFxWAA4Ldf/APQD5V1ujKXsE93tvWkYNc1U8JGg1Ik1O3z3UF5VxFrvADUIBOXjIA4x0qFZ2UuaY5EEA6fWYzp1BHso5szan0Zcq6LIOUcoM93pQShO+Q6E4uPBlO3f3js4HE4kXjcKt2eWEDEhVIhgxGXQr7KtKeknCw5AusqAEnKgAkwOB6mhu9m69rFbSF1bgVL1g3oGpDWsqNMcQQZHrFQhuXbtsx7VxD9mRCnWT9nKeh40Sbq0C406Yd/2oYYhosXTlIB0TnwjvUF3r3rs4pLBtIUNnEI5nLw4Nw8xXmG3FsF0Zrl1S7gQGt8dIkAdTwqPvDhMK2Hvm1cZrq2w0MEUGLiTwUS2nnXW/c6kaFtvFDDYULAErCjryrM7ew7b3JcFyToJIGpnlqePOrzt6+ty3hLjHObllWymDGi6gchqR7aZt4NOKos8ZAg1mCFW2b5LbaivYZ2fsMW0HZgJ+r7tasNxXvbOv21Vb164jrkYggyCEMGIIkayOE8qh4S9Nvpr8KFYzF3LbnsnKwSRwI11+q2hqueJSX2kmLO4SqfReMZvxicLZzHA9ottF7S4uItgSFGcwygkDgSAR51Xf9v88MED/wDZX5W6rGIx1zEAPcvXLjN95iqQOQtrCBfAg01ZtDNxXzkcev8AKlLxvlhZPJjf2I03dzf19o2rubDpaTvW5N4uSSpnuhBAErM8iYmKrDbtdnhLOCuMtzscx+oV1JmSJJB7xEgwYoDhxl7yOQRxKtDa6akdfhNG9n4lvrMxYkcSSTwgamjj49Su9HPyouDilsEbR3ixWEkXWbEWCIAdgXTl3XKkmeEnXxFUfHbR7e61xlVC3BFAVVUcFA8BzrSdubOF8G1MZtJ4xrM+6q3f9Gz6ZLqsJEggggc4iZ0oZ1FhY5Smtmv+j/Yq29lYdXtq4dDcZGUNOclhodPqlRWc+mPAWLF+1bw9pLUoblwIMoJY5U7o0EBW4ferVre8tpVVbIDBQFCluzIAEQAw46Vm29OxPpuNu3rjMAYVUEaKqgQW1nWTp1qaD3Y9xdFA3XsTjLJKswDg6ax0J8AYPqo96Rjf7QvbdgiWlBAJiSbhJ8eAHrq3bO2TasiLaAfE+ZNS2tjmP8+ulTxKeRZH7KglqNGFYBmIknnHr1/A0TwlyHBmNR8a0He/Zds4W4y20DKQ0hQDoddYngTVJTd++U7QWbhTjmymI5+YqmLpbFSi70Xq6mZGHVT7xQ67vHdXAui210tsouZjmEz9kqRz60Rwk5EnjlE+yhOHt929bPJiPj+FPzdJicbotfoK2V2eBe4RBu3mPqQBR781aWBVD3S3hTD4Sza7I91eIYaliWJiPGja75L+bb94fhXzs/D8mWSUuPb+UUepCuwvt7Gdlhbz8MttoPiRA95FZb6NCWN3LDBwWMnmrhh8TVl3t3nW9h+xCsDcJmSPqorXD/hFVj0cIQt0SVhZBESCSPbXoeJhni1NUwZyT6LljlKm3cIYdncVtG5FgrSI1EE1aGesc2nvliUe7ZLqyhmSSgEiSOVans7GdpZtP99Fb2qDV0Wmyrx1aaJ/b0I22o7Wy06l1HAdTz5VPz1A2qmY2D928vvkfGKJxQ7Nj+xlHxu5uPe4zC5ZUE6AMSAOWrLNKrpZ2+pUEW7keSctPzlKh4r4PKbPmKzfLNlHGJPzq+bRwy3nw91VdshdgcyKAe0J7yk5iJ6VTd2ca1q42U5SygTCmYM/aBq3rta4zIpeQ0/YtDlPEJI9RFBF32Ma+CwbJ1EnU+71UsYoMjw99cbMeBApnFjMSAY41SLB1rB2XdGxBvgKGAaw4R4Y5suo1WfEcfZ3isPgDoMHi3fgJxUZzyLkFiTx+qvqqybI3AxFwjMMi82bT2DifdWgbvbmWcKO4Jc8bjQW9X3R4D30iSiNjNpUYvhPR1iHGYYDQ66i/wDx3hr4xRjD7jC2PyuygeGv5b/zYGfdW7KtexSnNfAStGCYhrnaDtEyKqhLdsLCoo+qBOsCi2D6c+P+tWb0pifo4kDVz+kYC6T0iaquEgeyqce4ipNt7OGuxoPZUW/aLsBElgBHu+dLENDHSf8AWpGwla5irCxobij3ifdVN1GyKSudHVj0ZY7P2RVAoE588pqTpoJnThFT29EmLA0eyfAMw+K1ror2of6iZZ6EDEdobpXsKA19QFJgEODJgk6AzwFcWLvAc60P0loPoqk8rog9JVxWWW75nTWrMM+UbZHmgoSpE25eJfXhMVYcCMyaUB2Zgzeu9mGAaXIJ4d22zax4DjVh2JZyLDHX4eFT519xZ438TzAbFuX7pRCoIE96YjQchrxFMbRwjWLptXCCwAMjgQeBE+v2UQxO1Gs3FuW4BHERxHMHqKmb2bPt4vsLod1PZ8UI6yQZB4GR7aizZVijyfRdixvJPiiujFqOLAfH2mnhfXiDm9c+2qbvOr2jcCX7xghRLDjpPADnNVe7irghg7Zo45mn20OHPHLHkjc+J4ZcWatfwyYkdg0gXBlMaRqJ9XAVeLmzEFtUEZQsRGnIR7JrN9xMy4ZHMszEsSzEk94jieAgVZ7u1Lzky8KZ7oA0Gsd7jOpEzwpso8jMcktlYuRmIHAGhlru4i6PvLI89P51NL94+Z+NOV6LjyjR5l7bHkMQOlOrcpgPTitRgEbFYgdsM3BLNw8J7zgqJ9QNS9yTFy7wA7OeQ+0NdOUUEu4nNfuacwvqVY+JNFtkoAmJ/wDhj++tRTleQaltEF8Th7zXjlAPeYMcq5hOhUnmZmKue5GOz4G1+iCn7rED3RWVXsISTBPE8POr5uA5Sw6Gfr5hPiAP4aWpuz0PBaeTiXI36TANlHRlPsYH5VBF2nku/GjUz2cmG4tEbAqMg82/xGlXWxroeyGXUEuR++1eU7kj5OVptHzagKtPCrJgb8vb8yPaIoHewxmfnRPATmt+DD4ipIvZWXHBXePlT2Ds9pcVR9oge0xUXBN8Km7G0vW/11+Iq1iUarhQU0NEMJcJM8qgop51LR6CStBoLUq8Fe1ENM79Ka/lMMfC5/D+NVTDvw8quPpRMHDf9Qe5DVDW6eAFWYv4oTLslR3m9VTN1yBjsPz749pBA98UKt3eOvOpmx7sYqweXaoZ/bFVNXAib/1P7m2V7Xgr2vJPTKt6SLBbAuR9hkf1BgPnWUtbB4cJrY988YtvBXy+soVA6s3dX3mfVWNWzFX+L/FkHk/yLTuLh1bGqp1AVz5ymX4NRXeTY5wzhlJNtuH6Jn6vsjU8daiejLD5sQz/AHbUT4kgAewGtJxGGW4pV1DKeINJzyrIP8dfYZRjHLAGpmxcd3DbPBNR5Hj7/jU/b27bYc5kl7RPmVnk3h41WcRaZQ4UxmUgHwPj7qj8nH6uNxR6Hj5FDIpMqO3sWLhP6TlveT86DuoqTftmTmEHp0phqzBiWLGomeRl9WbkaRugn9ltfq/xGjC8z1+HKhW7Q/s1kD7g/wA+2is6wP8AIqoUir3BDt5n412K8xGjt+sfjXivV66PPfY5FdrpqeA1rnPUjD4E3QRrBEEjx6eNc2krZl1tg3Z+zCbS3CDLy/7xLfA12uPuWi3ZtlLKQTAOgg6TwNH7+GCpoCABHDkOFBb+sAaTNebduzITb7AeJ3hxf5+77QPgKPbo7bLkI7O1wq5JaSYVlyiT4M1BsVs09RS3fHZ4u2P1l/eU/OKxtnpeFkXrR/ZoAuxTq4ioj14HpXI+wcExi9vXh7DG21xFKmSsxGbvcPXSqFjNh27jl2VSTEkgcgB8qVN9dniz+kqUmzIpinbWPgjwI91dsB0ppvV8KxaPHLngXEyOB1HkdanYH/eL+sPjQLY1wraWdOnkTNHdm4tUdXbVUYMQBJgamBzq5O1YjpmvIKcUUJ2JvHYxKg2bqvzgHvDzU6j1ijKa0LZoUFe14vCvaiHGdelC5+Vw8/db3kfhVHAjwotv7eJx17joQOMcFXTXlVcukjkIJ5mffyNWwVRQh7ZKQcqk7MwzXcRaRCMzOsa+M0PYCyQbjBJXMBcOQkHge9xHjUvdfatgY22WxFtOzYOxLQoA1PeOk+HOqHNKPZIoOU+jehxrqqna9JuAfE2rCYhGNwN3gYQERAZjABPejy8RRa9vZhF0bE2AenaJ8jXl0z0gF6U5+iKB+dHuRzrWYWA3n8OHWjvpg39SLAwt+xdCs3aIGDNqNJTmInUHnVCwu+SSouYcrm1DLcIXroCvuq3BNRjTI82KUpWjRdxNpi1i0H2bncPr+r/eA9ta4K+et3d7cGMa30jNZt24uWnAZi5VgYZRwJGuk8K0Q+nXZkwHvHysv84pOdqUrQ3BGUY0zQStZZtTZ5tPcQ/ZJI8uIjzFEb3pvwI0CYhj4Ig+L1SN7N6717Es6F7auQAO7OUCI5wfKkp0UxjydFcx2JBA+8S2vKCdPfNDwNakYyzlKiZ0PxqKR7aG7CmkpUi47H3rWzYRTbZio5EAcTXR9IYVjFk+ZcfhVXs4vtGJaJnxAk9Z5UP2hh3bgCI9/wDOjc10jvTkldhnE73XGuMyW5DGYZtB1gga+yplveUEa22noCD79Kr9pIAmnBVEZyXuSOKbCF/fhkYf2Zis6y4BjwygxWg7t70YfE2x2ZCHgUbQg+3WsuK11stzYvo66a6igyXLticuFSjo2y+AVjSqvtjuFdOVEe0JUMYII5Zh7uHroBtclj9Ux5/IxSIkOLsg4zaYAECfMx8RQY7WCXleIhlPhoQeNdY+w3jQpLBLr0nnXM9TxoLkmuzV1x1tuFxD+2v406DPAg+Rn4VnTWh0HsFcdmv3V/dFT2fa+u/g0eDSrOxcilWmf1X4K6461xbQs6qql2JACxMmvbdsuwVQSxMADiSeFaRut6OMRZYXXUFsuihh3J4zzLRpppqdafFNs+SeiH/Vy4NWWYGoUgx4QPGo1q1lJ1y5RJBEH31d8dZZAFAMnoNZ4H9r4UN2phcNZs3TfxIa8bbAYe1Dvmg5c+WcgniTHPWrOVInMcexfS7nUshBJBViConSCOlXTd70y4vDQt8DEoOZOW4B+uBB9Y9ddjCh1EgGRQzaG7KsDl0pS0Ns2Cz6b9mm0rG5czEa2xaYsp6E/VnyNA9of+oewD+Rwt1+hd0tj2DMazTAej7EMAVuKqzIOs0SsejcqQWcGDJGuvPWhUPk1stL4Dtbj3XYhmJMZS0yZJk+yp1jYNp11ZifZ1jQTpwqdb3hwNxRnsYvDkdFNxAfDIWkeYFdbOv2L1zJh8RbLngjh7TnXkHGvqp/JNCaaZl2/wBu5iEY3C9y7bAgG4zOba8co49yRoRy4+ITDYUsM1tdSAhGUBZ4aCBy86+kbG6C3NMQggagA8Tz1GoFVjfXcTCWSt+0y2rwdYtSIuCQCFQ6hoJMjp66S2r0NVmQvudiQEOXvE6DTlrEUQbdjFsfqx6tK0YoSycB8qKgAcdfGtSNMU2vurct969xbxHIUIu2wsgkkHiMxJ0GhE8xWk+k6yWtIy8QSIjrWTXJnWuejAxZxaHKftLwYHL0nN1JPjzovY2ZYxVy2qi2rvJYW34R1UniYnTrQbd3BpdvqjxB+Nafsbc21ZuLcAkqDExpM61y2cAz6OcvfV5YaieGYaifCagDeBkzK9gZuBOfh7RWlYiAuvSsg3nYvdYjQTyrJqkEm0L6abry0CNAAZgU1tEkISCJBFQrCwQamX9VI61P7jHtEG1t+6pEw45jXUf5mjtreazl7xK+BUkjwkCqw+Hg6SPXXVphzE0ffYKk10y14neHDXpVFaRAUkQPV+FRQwofZw6gyPOpQNOjpCpO2SA1LJTYNPW2rWCzTdk40NZT9XkZ9x1FDdpAEn63DnHwods7awFoAqT4kGKdGMU/dB8VpFbPLUeMmCr5Xq0/qMKhhNQasRggkx7f8j3UHv2xm0AoZ9Hq/T3yyobLCuKdArhkpFH1CeiMzV7TTAzxHtpU3ieW8rsibB3gOBvpiAi3Mk9xtAZBXjyOtaVhP/UPYaA+Euz+iyfMilSpsCBg3fXf18XhiLdgYe2zAsxcNccAzBy6KCYnUzVJ/rCwTs1ARTxAAHwpUqb0KDmBud0eVTUNKlWmlp2Ug7IaV3dXSlSojWZ/idtXLbugY6E6Hz61FTHZ2m4A/ny8q9pULYAZtk3lhcVi7QjgL90r6hmoQ2wBZvrcN57jZhBaSTPUmlSrWtBGi2bslKIu8V7SrEEyp77ANZj9L5GsxuYUTSpVrFSCO7eFjEJ4MK1lr8LSpVyCiVvbO3WGgEcuVUy8ZJkUqVLmGiIRrTjNFKlUsexkjhsODUQ4KDxpUqeAS00AqZZUFDXlKmMnmzxBT1sUqVYMLJsy4gTu8fFfnzp4uY4T6gKVKgPKnqQzcBich9TD8KH3pmlSpcj1/pupNjUmk7EilSpaPoJvQOL0qVKqDxG3Z//Z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6" name="1 Título"/>
          <p:cNvSpPr txBox="1">
            <a:spLocks/>
          </p:cNvSpPr>
          <p:nvPr/>
        </p:nvSpPr>
        <p:spPr bwMode="auto">
          <a:xfrm>
            <a:off x="900113" y="-15875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>
                <a:solidFill>
                  <a:srgbClr val="C00000"/>
                </a:solidFill>
              </a:rPr>
              <a:t>Startup Cinepapaya</a:t>
            </a:r>
            <a:endParaRPr lang="es-PE" sz="2800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-7732"/>
            <a:ext cx="184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25577"/>
                </a:solidFill>
                <a:latin typeface="Arial"/>
              </a:rPr>
              <a:t>@</a:t>
            </a:r>
            <a:r>
              <a:rPr lang="en-US" sz="2800" b="1" dirty="0" err="1">
                <a:solidFill>
                  <a:srgbClr val="325577"/>
                </a:solidFill>
                <a:latin typeface="Arial"/>
              </a:rPr>
              <a:t>urteaga</a:t>
            </a:r>
            <a:endParaRPr lang="es-ES_tradnl" sz="2800" dirty="0">
              <a:solidFill>
                <a:srgbClr val="325577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598" y="2456875"/>
            <a:ext cx="4572000" cy="1466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27" y="2001805"/>
            <a:ext cx="4419600" cy="2487083"/>
          </a:xfrm>
          <a:prstGeom prst="rect">
            <a:avLst/>
          </a:prstGeom>
        </p:spPr>
      </p:pic>
      <p:sp>
        <p:nvSpPr>
          <p:cNvPr id="8" name="5 CuadroTexto"/>
          <p:cNvSpPr txBox="1">
            <a:spLocks noChangeArrowheads="1"/>
          </p:cNvSpPr>
          <p:nvPr/>
        </p:nvSpPr>
        <p:spPr bwMode="auto">
          <a:xfrm>
            <a:off x="8" y="997479"/>
            <a:ext cx="9143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PE" sz="2800" dirty="0">
                <a:solidFill>
                  <a:srgbClr val="17375E"/>
                </a:solidFill>
                <a:latin typeface="Calibri" charset="0"/>
              </a:rPr>
              <a:t>Colaboración con </a:t>
            </a:r>
            <a:r>
              <a:rPr lang="es-PE" sz="2800" b="1" dirty="0" smtClean="0">
                <a:solidFill>
                  <a:srgbClr val="17375E"/>
                </a:solidFill>
                <a:latin typeface="Calibri" charset="0"/>
              </a:rPr>
              <a:t>Paypal</a:t>
            </a:r>
            <a:endParaRPr lang="es-PE" sz="2800" dirty="0">
              <a:solidFill>
                <a:srgbClr val="17375E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195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AutoShape 2" descr="data:image/jpeg;base64,/9j/4AAQSkZJRgABAQAAAQABAAD/2wCEAAkGBhQSERQUExQVFRUWFhoYGBUYFxcYFxgXGRgXFxgcFRYXHSYeGBkkGRgYHy8gIycpLCwsFx4xNTAqNSYrLCkBCQoKDgwOGg8PGiwkHCQqLCwpLCkpKSwpKSksLSwsLCksLCwsLCksLCwsLiwpKSwpKSwsKSwpLCwsLCwsKSwpLP/AABEIALcBEwMBIgACEQEDEQH/xAAcAAABBQEBAQAAAAAAAAAAAAAFAAMEBgcCAQj/xABKEAACAQIDBQQGBQgHBwUAAAABAhEAAwQSIQUGMUFREyJhcQeBkaGxwRQyQlLRI1NicoKSwuEVFiSisvDxFzNDRIOT0ghjc4Sz/8QAGgEAAwEBAQEAAAAAAAAAAAAAAgMEAQAFBv/EACwRAAICAgIBAwQBAwUAAAAAAAABAhEDIRIxBBNBUQUiYXEyFIGhIyRCUsH/2gAMAwEAAhEDEQA/ABRavBBr0cYru6o4RSEUEZ6h4gmplyhePxBGnM9KNAsYe5Udnotb2SCBOvXWnk2MnT3mjoCivG5TbvVst7JQfZX2VJt4FRyHsFFRlGf3VJ4An1E0PvbMus2lq4fJG/CtXXDinVs11HUZNb3axLcLL+sR8alWtysUf+GB5sv41qa2adW1W0dRmKej7EnibY/aPyFSrXo1unjdtjyDH5CtIFuuxbrqNpFBs+jAfavnyVI95b5VKX0ZWfzl3+5+FXcJXQSto6inW/RrhhxN0/tAfBakp6PMIPsMfN2+VWsJXvZ1x1Fbtbj4Qf8ABB8yx+dGre6GEHDDWfWgPxqX2dd2dpA3r1oqQbSq0zxDAmR0oXo1DdvYOHXhYsj/AKafhUhcEg4Io8lA+AqFsTb30hnXJlgZhrMrMdKI2b2YxHlS3miml8jJY5RdM5NuoGIsAsZ8PgKl4fFlniAAZj1VzeTvN5/IUePJHIriKY3gMCrOFI0Ommh100PI1crXo6wg49sfO/d+TVWdmr+UXzHxFagoo26FSVsry+j/AAf5tj53rx/jpxdxMF+YB82uH4tR+lQ2bQDXcnBD/lrR81n406u6ODH/ACtj/tJ8xRelWGgwbs4UcMNY/wC1b/CnBsHDjhYs/wDbT8Kn0q44hjZNkcLVsfsL+FVb0gYRVsplVV7x4KB06Vdaqu/6/kU8z8BWpmVszrsq9qRkpUQYBzc65cQK7FwHgQfXTNwjjUqHMHbTxjoB2adp1EgQPM86jbNJuHtGEdBMwacx+IAKrrBOvl/rU6ykCAIpiAZJt6CTTyuImQBUPEqSrDSMpOsaka8/CpG6G4lzFg3LlwhDIXXvae4UfSsxXJ0iYLek8utdgVD23uLicODct3QyoQQAYYheUTEnWndlYrtbauRlJ4jjBrk7NcXHTJSinVWktunVSjMPFWnFWult0E2ptk9p2STPAx9Yk8AI4DjWGB1VrsLQXC7CxLBcx1jiGEieR15/KpWx8W+drVwjMkciCdNdDr665OwnFrtBMJXQWnVHhXYXwrTBoLXQSnshHEV0FrrOI7JTW08MA9wgAM9ormjXwmpjLwqfdwisdQDBpOeMpRqL2FHTsr9vCDDi3pr2WWY4nj8TQ/eDFnDXMNeM5SjqRrE5ZWR5mrdi8JmUwqlgDlzcJ5T4ULxuz8RcQB0sPEnKRIkfVjMNOUnxPSkxw1Jyf9v8DJz5L8glmOXA3iMuZtRyh/5UcvWu83n8hTn0C8cgJtMoJJBWBAkLHdMdZp67b1b9b5CqMcVHSAlK4pfAzgkhx5j4itLFZ1YXvez/ABCtGo5CWtipUqVCYKlSpVxwqVKlXHCqsb9ibK+Z+VWeq3vss2l8z/DXGrsonZV7UnJSrbDMeTHgqSSQ0iBGhGsy06EacuZ4RXqbSbk8ceJ00Hjz6UK/pC3EQZnjPLpFdjH2ch1fPIgQMuWDMmZBmI061Jcvgt4Y/wDsglh8ZmuKW72oq0WyaomFxam4gE6svxq+2xTYXWxGSKXQJ29eaGAkwBp1npHDSRWk7A3curhUUvJWCvZk2cqwCVIU6mftGaz/AGvauKM1poFwrbdYBBVjHBucxEaitS2LtHuCy7ZHAGn3o008OdNbMxRW7Bm28LirujO5UICMpC6Efaj6xkHUjXoKqm6tqMOvHUsdeJEmCfVV027juzFxUIDOsBfbqdeVVnDBLSgEhQBAkxWR7Cy17E1RTqioY2na/OJ7fwpy3tS0dO0T2x8aZTJ7RKcwpMTAJiqxuns65exDFhpAddR3tTGbSdIOnlVqy5lMEagweI1FC9xcW63fo91QrWQcrAEZlZy3DpMx50DG40nJWXe1jctrW2cwEBZ48ek9OA6iqBtq064+08hTcgieggZWPj+NaA7NlLRrnGk8Y8Y0FU/e3aNtMdakFmUZoXl90EcOp+VLclHbL54pZVxirYaVKq+Ku3LG1LV5sty3IC2gWDfVgZgJBXOZkA+NFE3mXnbaPMGg1jFsm1BjMva2ghXJAzKIiChPek6yPGglnhJVFgT+neTi3ODoveDwL28Kv0hg94s0nUkS5IAJAOVUA0Ovf8KGbZ2kMPazkZiSFRfvMeAprYOCupktm47W7aXGYkEC5cuXZTLmJMLbXkeYpvevZr3XwoUGBe1PLhIn1A0zE/t2RyWyI27m0LoDtcgngqNlC+Y509sXaeKsXxh8XDC5PZ3SROYCSrR1HDyq3bMx7hTnSABpGYSY4a8Ryn3VW9sK93GYQkABcRrAbkrHUsBM5eI0rOT9xjxxStFhLnj3Yr0MZGq++i1jZsjXQdI/zFSV2eg5VBl+qYMb423+hfEDJbPOPVUV7fefz/CrE2z15SKF4nBMrGeBOhp/j+dhzuovfwzmgcia+z/EKv8AVHyR7V/xCrt2g6irWJktnVKuO1HUe2uXxCjmPbQt1tgjk14bgHEj20NuYlnPMDoOJ8zXK4WopeXuoqzgorg8CDXVDUw4FSrTkeIpsM9umjiRVe3xH5NfM/w0bbGoNC6g/rD8aB70X1dFCsramYIPTpVJseyqZKVSBapVwwxG9uOWYkXIBJMZeE+ula3D11un93+dah/RdpuAHqJpptiJrBYesHn5VPykhvBP2M+sbm27bo7XDCsDqAOGvGjVraFuYB58Y0pnaOKP0sWwMygxJHUanzHyoXjMNdztB9/hxqzHj1ciWU90g/vCezs27gIJW5MRoDAZfMTm9laBstbGPwyXsveiGGuZH0kSPaPAiqXa2a12zcLgEi2GAJ0kEA8PBpoPu7i3wuJPaFuyJOfK0EcYZY4kGNK3009DFkcab6ZYcfhexxWTWDbLGSTBDCJnwMVG26gawGEGGGo14yPnXTXndb91kKjJKqTmIBZYzHm3WqtgL2a6UlhMgjiDGokV0IVL9GZHcb+R4Uzib4USxqZicIU15HgfZPxqtbSxBa43QaD1fzqmb0Rxj9wfs7/tZtC3bRTE95p5meAjrR7cneYXhduYu6Fh0RWgBEzhiCYGgLLGY88tZo1qpmyrLObiKTraZo69mvaR7FNRzWrZbik+Rv62HZPyd+06/eBDQOuYGIisz3j2hasYsnMLgcSLoIaCpNthpyBTl1qhO/QVJxuFKpYJ+3bLAdB2lxf4ffSsmKMtMs8fzcmF88fa/uXzDYlXUFWDDw+Y5U8bdZvYxLIZViCOYq77F2p2tnMxGZdG5eIPsqHN4zx7XR9V9O+sLyn6c1Uqv8B/d7a72rwts022MQeRP1SPXANXDacqmb7rK3sMfBjWUY3baqwKakR4CQaJYXefEYk3jcuaW7Rui2AFQ9m6MwI59zNVWCE1B8jwPqWXBPPeF/uujVb98XFH6hnQ84mI5032naYq1lH1ZPDhpr5aGPXQzCNetW+6AyEBhnMMoIBAMTMVD/recETcu2jcW40MymChEGADoR3hzGopflxyvFKOJXIieRKJole0J2BvRh8YmaxcDdVOjr+sp19fCi1fEyxyg+MlTF3Yqj45JRuoEj1a1IrxlnTrRwdNNHA3H4G1cw4OUQ4hhJ16jj1FVz+qmG/N/wB5/wAasOHJ7Ag8rke6mCtfcePPnijL5QPH2Af9VcP+b/vN+NFN39gWrdwuiAELEyTxPifCnoonsm3Csep+A/GaDypVjoySSRKFunlXSkopxRXn41sUcMleKtPV6KqWK3ZhSd5N27DXy7WwWcAky2p+ryPhVh2bgLdm0iKEXKo00nxknXjpS21hc1yzHNoPlofgDXOL2QYYoYZlcSANJ7y8SNA2scyeVUO0kkNjxfZLN1BoXUHp3a9oTf3ddmzdoQTE6DiAAToeZ19dKlXP8FCjhrc/8GZbk7e+l4fN2eQoxVgAck6EZJ4CDw5eyim08YtpJYgSYHi0GAPZ7qKbLvJh8P2SBOyXukRJdzxJI+0TrWT7bv3sRjLjufyNtWForJQZoXU/fgkmenSqvT++ib1ft0ENkXg+IctB0J98fA0N25igl5gJgR7CKmbt7LIzsCDwE8OPT3UO2gim8wddeHPiP9Ku9iUtuAxhhVAJLJk4/eXKPeRVQxmNh2HeBkzV3wfZoEaPqhW58oNV/erC20xuIC6DtG4TwNC9MPuJYcPiR9GutPAWxr1Ovyo+buy7mBRk+j9uo0HdF/tYhgR9ZgTm1OkeVBL+GT6JcAMS9v3B/wAapuz8PluzCcx9rQRMjXjpQ1t/sKb0l+P/AFk/aF0t9IYaJbIjpIHe+NUhfGrfgcarm6nLMLg8SrAmevAVuGx1t3UAZEYcIKqw9hFZOVaNx4+SbPnndbAWrl64Lwcotp27nHMPq8jpJq1bibkZxaxTPEl1FvLOZSrW21nTUnkauOP+jWtsHDW1tWDfwN1CVVUDO7DLIEAmFbxpbCvIu00wVuGTCYMqxMf7wtaZj5jT1zUc/IXJ4mtpX+x2FRjO5GbYH0bYi7gXxisgRQxyGc7KmjEaRyOk8qnbV3HxN7BYfE21U2rWFGbvANo1x2IXmACDVp3h2s1i59AsEFbWCZLg5F7mUnSNTlj9817i94vo9pcCrStrZz9qSNC7qsexZ1/TpP8AuHFTdbev0djXOThHsxyIqbs7EEJcWdCVn1TU7djc3E48ucOqsEgMWdVgnUcTJ4cqe2xutewLZL4UM3eGVswjhxFejSb2JuUVaIBWp+wMQFvrn+o+a2/6txTbb3NPqoWt2DBp7DXQlxS3AMD7CDrRtaAi9m+brXhicFYuEQSsEdCpKkeUgmqbv5iA1y1glYBrmrtEwWJyL5sQoJ5A1btygvZ4iyP+DibqD9R27VI9T+6sl3ixhvbUJUz/AGgKp/RV1UH2KDXKmuS7Ntp8PayvYbFPbYNbZlYRBBII9Y1FbN6OvSJ9IHYYph2w+o/DtB0MaZx7/Ma42zaz1Nc4bFFXDKSCpBBHEEagjxqPy/Dh5MKkt+zOUuLPqkV7QLc3eRcbhbd0EZ4AuL0cDXTkDxHgaO18RPG8cnGXaKk7BcQby/pK3+fbTLUts3TbfMOBAB1jSdTPhx9VQ/6Q8B7Zr6r6ZLngr4MlJRJUUVwIi2vt9uvzrOt69v461esfR0smzde3aYkMzh7j5RpI0iPXWlIsQBwFH5b2ogSlfQ/bqFtraTWQmRQzO0QTAAALEkgHkPfU63QPbmI/tNtdO5aZjInV2VRp+y1ZgxqWhd12G8Fez21aIkcOnX30/loXu7iS1tweKXGGmmhh19zCi1VqFaMOHtAkHoZHsI+demuMSTkaOOUx5xpVOwW873LqISwmeY5AnkKJRbejvYLbQ29kuMvT8BXtem0DqQCepAr2i9D8hrLH4McbeBkkG+bsXHAkroFIAJyiJOuvhQPa22LoVrAdFsSpHZjvMWBJzEc5nSKGY7DQXDfWUkesaH1VB2dZbLcKnWV05xqJFMjjqViedxouOykNq0o7+uusc+UVXttM7OHWTLEacjGlH9l2/wAkFKlh1Lcj7qDbbxIRwskRJ166VQCWLLc7IaN9UcvChe1tn4q5ea6ti8yuAZ7JiJygNBAjiDU27vTbUG1F1mCrOS1mAJUMNcw69KtuwvTFasYe3a+iY12QEEi0ACSSdJaefuoJS1oJFc2xi7lrDEOjLLAjMpWYRgePiy1VsBiJzkgwF+JAir1vjv8AjaCoq4HHLlzTNoNObLHA8oqppdCqtq5h8RaN54V7lsICwHDjPP31ykYx/dy2ouOAEBy/VmZHOdK0/dXaBFoKOPj04D4VnWyN3HCi4GI5gDuyP5jrNPYXfMYa+iue5qJnVdZIboNQR5mlZY2rRRgmovYO9KeBvfTTfcHI4UKw4d0RB6GdaGbuX3R81q49ly9pe0Qwyq9xUePU3urXsS9jH2chysrD3jhHjWcbX3TuYAXHYzaIXKwMNmF220HocqsZiNOVBB3pm5YVtGiH0NMbjXP6SxOdjq5S3mJnWW4nUUn9CpJYnaOJLMMrErblhoAD1EAaeFaLbRX1lvU7D4Gujgx1f99//KstiunaMk3g9HF3ZmBxOIw20MUGtpnyLlRWggHNk492aBekrGdsuDuzOewpPXMVRj7ya1jfKzduYPGJC9mcPe+9mkW2KxOh1FYth9qMLezCwCBSsXHQ3LZC90yo+sBpIrU2mHHpoc2NuE17u3RctsrlWXs82WbfaI5IOoPCAOnWq3jsKUe5bYMCrFYYAMIMagcDWl707wDD4khndEe1bEJcfLmGYEKVQiIgQwkR0is/2xtK04GVSbue4z3ZJzqSOz7p4EAHkOIp0ZaQhxam/gv+6+1voeDxd664zvbs3UJMFy9kqoHU50I9VZ/u3ric5M5EuXSf1Lbvr+1HtrjaG0c+GtrcBOVFFsjgAty7Kt4w8+GnXRjY4yWsW8kfkAgnrcu2xp+yHrP+NDLXKyJdeBTI9de2SWZFAliwA8TNWXfjdoWbxuWx3Xlio+zrrp0486CeaMckcb97BUW05HG6W9z4K6zI2UMuVhAOkyNOEg/E1oWG39xFxQyXVIP6C/hWM2uvx+VWbdnaRVxbOoY6eB/A0f8AT4ZSucU/2hUnKtMvW19577qma5pmgwqjQ+rwonssEIJ4ETxnjrr6qq+0lm03hB9/86suCxY7BbnLJmjyX+Vc8MMbqCpfgKE3KOz3CYt7mLwlsKjWS9wuxnMrYfVY1jVgPZWhpWU+hPaQvLiP/buswnkL0NofNX9tarbNeH5crza9h0eiSlZnvZvJdt7R7NFIW6Vti7AIUplB0PMNc99aUrVlFhRjw9w6Nh8cXHHVHKkjTxHuqzxNgy6Cfoz3lvXr+It3WEhVcRHCSn/jWii7WPej7BXbG0c1y26i4joSR3YEMonzX31rk1ZFWh0Umh/PWK7F3rC7X+hdgiFb1xM4CzFtXynhOoArZA9Y/tTdO8m8S4lVHYtcDTmWZazlbuzP1h76KqYOSNRYcu714pCVZkJGhItrHqlppVWdtDGm/c7N7SpmOUFJMDQSQefH10qJpfIiyh7RxoZQ7OJfvZO9PeJ1EiDr486IbFw+Gt2kuu7teukraSCq6NlPCZ4Djp4VULq3XcFyW14kzA+QirttmyFxWAA4Ldf/APQD5V1ujKXsE93tvWkYNc1U8JGg1Ik1O3z3UF5VxFrvADUIBOXjIA4x0qFZ2UuaY5EEA6fWYzp1BHso5szan0Zcq6LIOUcoM93pQShO+Q6E4uPBlO3f3js4HE4kXjcKt2eWEDEhVIhgxGXQr7KtKeknCw5AusqAEnKgAkwOB6mhu9m69rFbSF1bgVL1g3oGpDWsqNMcQQZHrFQhuXbtsx7VxD9mRCnWT9nKeh40Sbq0C406Yd/2oYYhosXTlIB0TnwjvUF3r3rs4pLBtIUNnEI5nLw4Nw8xXmG3FsF0Zrl1S7gQGt8dIkAdTwqPvDhMK2Hvm1cZrq2w0MEUGLiTwUS2nnXW/c6kaFtvFDDYULAErCjryrM7ew7b3JcFyToJIGpnlqePOrzt6+ty3hLjHObllWymDGi6gchqR7aZt4NOKos8ZAg1mCFW2b5LbaivYZ2fsMW0HZgJ+r7tasNxXvbOv21Vb164jrkYggyCEMGIIkayOE8qh4S9Nvpr8KFYzF3LbnsnKwSRwI11+q2hqueJSX2kmLO4SqfReMZvxicLZzHA9ottF7S4uItgSFGcwygkDgSAR51Xf9v88MED/wDZX5W6rGIx1zEAPcvXLjN95iqQOQtrCBfAg01ZtDNxXzkcev8AKlLxvlhZPJjf2I03dzf19o2rubDpaTvW5N4uSSpnuhBAErM8iYmKrDbtdnhLOCuMtzscx+oV1JmSJJB7xEgwYoDhxl7yOQRxKtDa6akdfhNG9n4lvrMxYkcSSTwgamjj49Su9HPyouDilsEbR3ixWEkXWbEWCIAdgXTl3XKkmeEnXxFUfHbR7e61xlVC3BFAVVUcFA8BzrSdubOF8G1MZtJ4xrM+6q3f9Gz6ZLqsJEggggc4iZ0oZ1FhY5Smtmv+j/Yq29lYdXtq4dDcZGUNOclhodPqlRWc+mPAWLF+1bw9pLUoblwIMoJY5U7o0EBW4ferVre8tpVVbIDBQFCluzIAEQAw46Vm29OxPpuNu3rjMAYVUEaKqgQW1nWTp1qaD3Y9xdFA3XsTjLJKswDg6ax0J8AYPqo96Rjf7QvbdgiWlBAJiSbhJ8eAHrq3bO2TasiLaAfE+ZNS2tjmP8+ulTxKeRZH7KglqNGFYBmIknnHr1/A0TwlyHBmNR8a0He/Zds4W4y20DKQ0hQDoddYngTVJTd++U7QWbhTjmymI5+YqmLpbFSi70Xq6mZGHVT7xQ67vHdXAui210tsouZjmEz9kqRz60Rwk5EnjlE+yhOHt929bPJiPj+FPzdJicbotfoK2V2eBe4RBu3mPqQBR781aWBVD3S3hTD4Sza7I91eIYaliWJiPGja75L+bb94fhXzs/D8mWSUuPb+UUepCuwvt7Gdlhbz8MttoPiRA95FZb6NCWN3LDBwWMnmrhh8TVl3t3nW9h+xCsDcJmSPqorXD/hFVj0cIQt0SVhZBESCSPbXoeJhni1NUwZyT6LljlKm3cIYdncVtG5FgrSI1EE1aGesc2nvliUe7ZLqyhmSSgEiSOVans7GdpZtP99Fb2qDV0Wmyrx1aaJ/b0I22o7Wy06l1HAdTz5VPz1A2qmY2D928vvkfGKJxQ7Nj+xlHxu5uPe4zC5ZUE6AMSAOWrLNKrpZ2+pUEW7keSctPzlKh4r4PKbPmKzfLNlHGJPzq+bRwy3nw91VdshdgcyKAe0J7yk5iJ6VTd2ca1q42U5SygTCmYM/aBq3rta4zIpeQ0/YtDlPEJI9RFBF32Ma+CwbJ1EnU+71UsYoMjw99cbMeBApnFjMSAY41SLB1rB2XdGxBvgKGAaw4R4Y5suo1WfEcfZ3isPgDoMHi3fgJxUZzyLkFiTx+qvqqybI3AxFwjMMi82bT2DifdWgbvbmWcKO4Jc8bjQW9X3R4D30iSiNjNpUYvhPR1iHGYYDQ66i/wDx3hr4xRjD7jC2PyuygeGv5b/zYGfdW7KtexSnNfAStGCYhrnaDtEyKqhLdsLCoo+qBOsCi2D6c+P+tWb0pifo4kDVz+kYC6T0iaquEgeyqce4ipNt7OGuxoPZUW/aLsBElgBHu+dLENDHSf8AWpGwla5irCxobij3ifdVN1GyKSudHVj0ZY7P2RVAoE588pqTpoJnThFT29EmLA0eyfAMw+K1ror2of6iZZ6EDEdobpXsKA19QFJgEODJgk6AzwFcWLvAc60P0loPoqk8rog9JVxWWW75nTWrMM+UbZHmgoSpE25eJfXhMVYcCMyaUB2Zgzeu9mGAaXIJ4d22zax4DjVh2JZyLDHX4eFT519xZ438TzAbFuX7pRCoIE96YjQchrxFMbRwjWLptXCCwAMjgQeBE+v2UQxO1Gs3FuW4BHERxHMHqKmb2bPt4vsLod1PZ8UI6yQZB4GR7aizZVijyfRdixvJPiiujFqOLAfH2mnhfXiDm9c+2qbvOr2jcCX7xghRLDjpPADnNVe7irghg7Zo45mn20OHPHLHkjc+J4ZcWatfwyYkdg0gXBlMaRqJ9XAVeLmzEFtUEZQsRGnIR7JrN9xMy4ZHMszEsSzEk94jieAgVZ7u1Lzky8KZ7oA0Gsd7jOpEzwpso8jMcktlYuRmIHAGhlru4i6PvLI89P51NL94+Z+NOV6LjyjR5l7bHkMQOlOrcpgPTitRgEbFYgdsM3BLNw8J7zgqJ9QNS9yTFy7wA7OeQ+0NdOUUEu4nNfuacwvqVY+JNFtkoAmJ/wDhj++tRTleQaltEF8Th7zXjlAPeYMcq5hOhUnmZmKue5GOz4G1+iCn7rED3RWVXsISTBPE8POr5uA5Sw6Gfr5hPiAP4aWpuz0PBaeTiXI36TANlHRlPsYH5VBF2nku/GjUz2cmG4tEbAqMg82/xGlXWxroeyGXUEuR++1eU7kj5OVptHzagKtPCrJgb8vb8yPaIoHewxmfnRPATmt+DD4ipIvZWXHBXePlT2Ds9pcVR9oge0xUXBN8Km7G0vW/11+Iq1iUarhQU0NEMJcJM8qgop51LR6CStBoLUq8Fe1ENM79Ka/lMMfC5/D+NVTDvw8quPpRMHDf9Qe5DVDW6eAFWYv4oTLslR3m9VTN1yBjsPz749pBA98UKt3eOvOpmx7sYqweXaoZ/bFVNXAib/1P7m2V7Xgr2vJPTKt6SLBbAuR9hkf1BgPnWUtbB4cJrY988YtvBXy+soVA6s3dX3mfVWNWzFX+L/FkHk/yLTuLh1bGqp1AVz5ymX4NRXeTY5wzhlJNtuH6Jn6vsjU8daiejLD5sQz/AHbUT4kgAewGtJxGGW4pV1DKeINJzyrIP8dfYZRjHLAGpmxcd3DbPBNR5Hj7/jU/b27bYc5kl7RPmVnk3h41WcRaZQ4UxmUgHwPj7qj8nH6uNxR6Hj5FDIpMqO3sWLhP6TlveT86DuoqTftmTmEHp0phqzBiWLGomeRl9WbkaRugn9ltfq/xGjC8z1+HKhW7Q/s1kD7g/wA+2is6wP8AIqoUir3BDt5n412K8xGjt+sfjXivV66PPfY5FdrpqeA1rnPUjD4E3QRrBEEjx6eNc2krZl1tg3Z+zCbS3CDLy/7xLfA12uPuWi3ZtlLKQTAOgg6TwNH7+GCpoCABHDkOFBb+sAaTNebduzITb7AeJ3hxf5+77QPgKPbo7bLkI7O1wq5JaSYVlyiT4M1BsVs09RS3fHZ4u2P1l/eU/OKxtnpeFkXrR/ZoAuxTq4ioj14HpXI+wcExi9vXh7DG21xFKmSsxGbvcPXSqFjNh27jl2VSTEkgcgB8qVN9dniz+kqUmzIpinbWPgjwI91dsB0ppvV8KxaPHLngXEyOB1HkdanYH/eL+sPjQLY1wraWdOnkTNHdm4tUdXbVUYMQBJgamBzq5O1YjpmvIKcUUJ2JvHYxKg2bqvzgHvDzU6j1ijKa0LZoUFe14vCvaiHGdelC5+Vw8/db3kfhVHAjwotv7eJx17joQOMcFXTXlVcukjkIJ5mffyNWwVRQh7ZKQcqk7MwzXcRaRCMzOsa+M0PYCyQbjBJXMBcOQkHge9xHjUvdfatgY22WxFtOzYOxLQoA1PeOk+HOqHNKPZIoOU+jehxrqqna9JuAfE2rCYhGNwN3gYQERAZjABPejy8RRa9vZhF0bE2AenaJ8jXl0z0gF6U5+iKB+dHuRzrWYWA3n8OHWjvpg39SLAwt+xdCs3aIGDNqNJTmInUHnVCwu+SSouYcrm1DLcIXroCvuq3BNRjTI82KUpWjRdxNpi1i0H2bncPr+r/eA9ta4K+et3d7cGMa30jNZt24uWnAZi5VgYZRwJGuk8K0Q+nXZkwHvHysv84pOdqUrQ3BGUY0zQStZZtTZ5tPcQ/ZJI8uIjzFEb3pvwI0CYhj4Ig+L1SN7N6717Es6F7auQAO7OUCI5wfKkp0UxjydFcx2JBA+8S2vKCdPfNDwNakYyzlKiZ0PxqKR7aG7CmkpUi47H3rWzYRTbZio5EAcTXR9IYVjFk+ZcfhVXs4vtGJaJnxAk9Z5UP2hh3bgCI9/wDOjc10jvTkldhnE73XGuMyW5DGYZtB1gga+yplveUEa22noCD79Kr9pIAmnBVEZyXuSOKbCF/fhkYf2Zis6y4BjwygxWg7t70YfE2x2ZCHgUbQg+3WsuK11stzYvo66a6igyXLticuFSjo2y+AVjSqvtjuFdOVEe0JUMYII5Zh7uHroBtclj9Ux5/IxSIkOLsg4zaYAECfMx8RQY7WCXleIhlPhoQeNdY+w3jQpLBLr0nnXM9TxoLkmuzV1x1tuFxD+2v406DPAg+Rn4VnTWh0HsFcdmv3V/dFT2fa+u/g0eDSrOxcilWmf1X4K6461xbQs6qql2JACxMmvbdsuwVQSxMADiSeFaRut6OMRZYXXUFsuihh3J4zzLRpppqdafFNs+SeiH/Vy4NWWYGoUgx4QPGo1q1lJ1y5RJBEH31d8dZZAFAMnoNZ4H9r4UN2phcNZs3TfxIa8bbAYe1Dvmg5c+WcgniTHPWrOVInMcexfS7nUshBJBViConSCOlXTd70y4vDQt8DEoOZOW4B+uBB9Y9ddjCh1EgGRQzaG7KsDl0pS0Ns2Cz6b9mm0rG5czEa2xaYsp6E/VnyNA9of+oewD+Rwt1+hd0tj2DMazTAej7EMAVuKqzIOs0SsejcqQWcGDJGuvPWhUPk1stL4Dtbj3XYhmJMZS0yZJk+yp1jYNp11ZifZ1jQTpwqdb3hwNxRnsYvDkdFNxAfDIWkeYFdbOv2L1zJh8RbLngjh7TnXkHGvqp/JNCaaZl2/wBu5iEY3C9y7bAgG4zOba8co49yRoRy4+ITDYUsM1tdSAhGUBZ4aCBy86+kbG6C3NMQggagA8Tz1GoFVjfXcTCWSt+0y2rwdYtSIuCQCFQ6hoJMjp66S2r0NVmQvudiQEOXvE6DTlrEUQbdjFsfqx6tK0YoSycB8qKgAcdfGtSNMU2vurct969xbxHIUIu2wsgkkHiMxJ0GhE8xWk+k6yWtIy8QSIjrWTXJnWuejAxZxaHKftLwYHL0nN1JPjzovY2ZYxVy2qi2rvJYW34R1UniYnTrQbd3BpdvqjxB+Nafsbc21ZuLcAkqDExpM61y2cAz6OcvfV5YaieGYaifCagDeBkzK9gZuBOfh7RWlYiAuvSsg3nYvdYjQTyrJqkEm0L6abry0CNAAZgU1tEkISCJBFQrCwQamX9VI61P7jHtEG1t+6pEw45jXUf5mjtreazl7xK+BUkjwkCqw+Hg6SPXXVphzE0ffYKk10y14neHDXpVFaRAUkQPV+FRQwofZw6gyPOpQNOjpCpO2SA1LJTYNPW2rWCzTdk40NZT9XkZ9x1FDdpAEn63DnHwods7awFoAqT4kGKdGMU/dB8VpFbPLUeMmCr5Xq0/qMKhhNQasRggkx7f8j3UHv2xm0AoZ9Hq/T3yyobLCuKdArhkpFH1CeiMzV7TTAzxHtpU3ieW8rsibB3gOBvpiAi3Mk9xtAZBXjyOtaVhP/UPYaA+Euz+iyfMilSpsCBg3fXf18XhiLdgYe2zAsxcNccAzBy6KCYnUzVJ/rCwTs1ARTxAAHwpUqb0KDmBud0eVTUNKlWmlp2Ug7IaV3dXSlSojWZ/idtXLbugY6E6Hz61FTHZ2m4A/ny8q9pULYAZtk3lhcVi7QjgL90r6hmoQ2wBZvrcN57jZhBaSTPUmlSrWtBGi2bslKIu8V7SrEEyp77ANZj9L5GsxuYUTSpVrFSCO7eFjEJ4MK1lr8LSpVyCiVvbO3WGgEcuVUy8ZJkUqVLmGiIRrTjNFKlUsexkjhsODUQ4KDxpUqeAS00AqZZUFDXlKmMnmzxBT1sUqVYMLJsy4gTu8fFfnzp4uY4T6gKVKgPKnqQzcBich9TD8KH3pmlSpcj1/pupNjUmk7EilSpaPoJvQOL0qVKqDxG3Z//Z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4" name="AutoShape 4" descr="data:image/jpeg;base64,/9j/4AAQSkZJRgABAQAAAQABAAD/2wCEAAkGBhQSERQUExQVFRUWFhoYGBUYFxcYFxgXGRgXFxgcFRYXHSYeGBkkGRgYHy8gIycpLCwsFx4xNTAqNSYrLCkBCQoKDgwOGg8PGiwkHCQqLCwpLCkpKSwpKSksLSwsLCksLCwsLCksLCwsLiwpKSwpKSwsKSwpLCwsLCwsKSwpLP/AABEIALcBEwMBIgACEQEDEQH/xAAcAAABBQEBAQAAAAAAAAAAAAAFAAMEBgcCAQj/xABKEAACAQIDBQQGBQgHBwUAAAABAhEAAwQSIQUGMUFREyJhcQeBkaGxwRQyQlLRI1NicoKSwuEVFiSisvDxFzNDRIOT0ghjc4Sz/8QAGgEAAwEBAQEAAAAAAAAAAAAAAgMEAQAFBv/EACwRAAICAgIBAwQBAwUAAAAAAAABAhEDIRIxBBNBUQUiYXEyFIGhIyRCUsH/2gAMAwEAAhEDEQA/ABRavBBr0cYru6o4RSEUEZ6h4gmplyhePxBGnM9KNAsYe5Udnotb2SCBOvXWnk2MnT3mjoCivG5TbvVst7JQfZX2VJt4FRyHsFFRlGf3VJ4An1E0PvbMus2lq4fJG/CtXXDinVs11HUZNb3axLcLL+sR8alWtysUf+GB5sv41qa2adW1W0dRmKej7EnibY/aPyFSrXo1unjdtjyDH5CtIFuuxbrqNpFBs+jAfavnyVI95b5VKX0ZWfzl3+5+FXcJXQSto6inW/RrhhxN0/tAfBakp6PMIPsMfN2+VWsJXvZ1x1Fbtbj4Qf8ABB8yx+dGre6GEHDDWfWgPxqX2dd2dpA3r1oqQbSq0zxDAmR0oXo1DdvYOHXhYsj/AKafhUhcEg4Io8lA+AqFsTb30hnXJlgZhrMrMdKI2b2YxHlS3miml8jJY5RdM5NuoGIsAsZ8PgKl4fFlniAAZj1VzeTvN5/IUePJHIriKY3gMCrOFI0Ommh100PI1crXo6wg49sfO/d+TVWdmr+UXzHxFagoo26FSVsry+j/AAf5tj53rx/jpxdxMF+YB82uH4tR+lQ2bQDXcnBD/lrR81n406u6ODH/ACtj/tJ8xRelWGgwbs4UcMNY/wC1b/CnBsHDjhYs/wDbT8Kn0q44hjZNkcLVsfsL+FVb0gYRVsplVV7x4KB06Vdaqu/6/kU8z8BWpmVszrsq9qRkpUQYBzc65cQK7FwHgQfXTNwjjUqHMHbTxjoB2adp1EgQPM86jbNJuHtGEdBMwacx+IAKrrBOvl/rU6ykCAIpiAZJt6CTTyuImQBUPEqSrDSMpOsaka8/CpG6G4lzFg3LlwhDIXXvae4UfSsxXJ0iYLek8utdgVD23uLicODct3QyoQQAYYheUTEnWndlYrtbauRlJ4jjBrk7NcXHTJSinVWktunVSjMPFWnFWult0E2ptk9p2STPAx9Yk8AI4DjWGB1VrsLQXC7CxLBcx1jiGEieR15/KpWx8W+drVwjMkciCdNdDr665OwnFrtBMJXQWnVHhXYXwrTBoLXQSnshHEV0FrrOI7JTW08MA9wgAM9ormjXwmpjLwqfdwisdQDBpOeMpRqL2FHTsr9vCDDi3pr2WWY4nj8TQ/eDFnDXMNeM5SjqRrE5ZWR5mrdi8JmUwqlgDlzcJ5T4ULxuz8RcQB0sPEnKRIkfVjMNOUnxPSkxw1Jyf9v8DJz5L8glmOXA3iMuZtRyh/5UcvWu83n8hTn0C8cgJtMoJJBWBAkLHdMdZp67b1b9b5CqMcVHSAlK4pfAzgkhx5j4itLFZ1YXvez/ABCtGo5CWtipUqVCYKlSpVxwqVKlXHCqsb9ibK+Z+VWeq3vss2l8z/DXGrsonZV7UnJSrbDMeTHgqSSQ0iBGhGsy06EacuZ4RXqbSbk8ceJ00Hjz6UK/pC3EQZnjPLpFdjH2ch1fPIgQMuWDMmZBmI061Jcvgt4Y/wDsglh8ZmuKW72oq0WyaomFxam4gE6svxq+2xTYXWxGSKXQJ29eaGAkwBp1npHDSRWk7A3curhUUvJWCvZk2cqwCVIU6mftGaz/AGvauKM1poFwrbdYBBVjHBucxEaitS2LtHuCy7ZHAGn3o008OdNbMxRW7Bm28LirujO5UICMpC6Efaj6xkHUjXoKqm6tqMOvHUsdeJEmCfVV027juzFxUIDOsBfbqdeVVnDBLSgEhQBAkxWR7Cy17E1RTqioY2na/OJ7fwpy3tS0dO0T2x8aZTJ7RKcwpMTAJiqxuns65exDFhpAddR3tTGbSdIOnlVqy5lMEagweI1FC9xcW63fo91QrWQcrAEZlZy3DpMx50DG40nJWXe1jctrW2cwEBZ48ek9OA6iqBtq064+08hTcgieggZWPj+NaA7NlLRrnGk8Y8Y0FU/e3aNtMdakFmUZoXl90EcOp+VLclHbL54pZVxirYaVKq+Ku3LG1LV5sty3IC2gWDfVgZgJBXOZkA+NFE3mXnbaPMGg1jFsm1BjMva2ghXJAzKIiChPek6yPGglnhJVFgT+neTi3ODoveDwL28Kv0hg94s0nUkS5IAJAOVUA0Ovf8KGbZ2kMPazkZiSFRfvMeAprYOCupktm47W7aXGYkEC5cuXZTLmJMLbXkeYpvevZr3XwoUGBe1PLhIn1A0zE/t2RyWyI27m0LoDtcgngqNlC+Y509sXaeKsXxh8XDC5PZ3SROYCSrR1HDyq3bMx7hTnSABpGYSY4a8Ryn3VW9sK93GYQkABcRrAbkrHUsBM5eI0rOT9xjxxStFhLnj3Yr0MZGq++i1jZsjXQdI/zFSV2eg5VBl+qYMb423+hfEDJbPOPVUV7fefz/CrE2z15SKF4nBMrGeBOhp/j+dhzuovfwzmgcia+z/EKv8AVHyR7V/xCrt2g6irWJktnVKuO1HUe2uXxCjmPbQt1tgjk14bgHEj20NuYlnPMDoOJ8zXK4WopeXuoqzgorg8CDXVDUw4FSrTkeIpsM9umjiRVe3xH5NfM/w0bbGoNC6g/rD8aB70X1dFCsramYIPTpVJseyqZKVSBapVwwxG9uOWYkXIBJMZeE+ula3D11un93+dah/RdpuAHqJpptiJrBYesHn5VPykhvBP2M+sbm27bo7XDCsDqAOGvGjVraFuYB58Y0pnaOKP0sWwMygxJHUanzHyoXjMNdztB9/hxqzHj1ciWU90g/vCezs27gIJW5MRoDAZfMTm9laBstbGPwyXsveiGGuZH0kSPaPAiqXa2a12zcLgEi2GAJ0kEA8PBpoPu7i3wuJPaFuyJOfK0EcYZY4kGNK3009DFkcab6ZYcfhexxWTWDbLGSTBDCJnwMVG26gawGEGGGo14yPnXTXndb91kKjJKqTmIBZYzHm3WqtgL2a6UlhMgjiDGokV0IVL9GZHcb+R4Uzib4USxqZicIU15HgfZPxqtbSxBa43QaD1fzqmb0Rxj9wfs7/tZtC3bRTE95p5meAjrR7cneYXhduYu6Fh0RWgBEzhiCYGgLLGY88tZo1qpmyrLObiKTraZo69mvaR7FNRzWrZbik+Rv62HZPyd+06/eBDQOuYGIisz3j2hasYsnMLgcSLoIaCpNthpyBTl1qhO/QVJxuFKpYJ+3bLAdB2lxf4ffSsmKMtMs8fzcmF88fa/uXzDYlXUFWDDw+Y5U8bdZvYxLIZViCOYq77F2p2tnMxGZdG5eIPsqHN4zx7XR9V9O+sLyn6c1Uqv8B/d7a72rwts022MQeRP1SPXANXDacqmb7rK3sMfBjWUY3baqwKakR4CQaJYXefEYk3jcuaW7Rui2AFQ9m6MwI59zNVWCE1B8jwPqWXBPPeF/uujVb98XFH6hnQ84mI5032naYq1lH1ZPDhpr5aGPXQzCNetW+6AyEBhnMMoIBAMTMVD/recETcu2jcW40MymChEGADoR3hzGopflxyvFKOJXIieRKJole0J2BvRh8YmaxcDdVOjr+sp19fCi1fEyxyg+MlTF3Yqj45JRuoEj1a1IrxlnTrRwdNNHA3H4G1cw4OUQ4hhJ16jj1FVz+qmG/N/wB5/wAasOHJ7Ag8rke6mCtfcePPnijL5QPH2Af9VcP+b/vN+NFN39gWrdwuiAELEyTxPifCnoonsm3Csep+A/GaDypVjoySSRKFunlXSkopxRXn41sUcMleKtPV6KqWK3ZhSd5N27DXy7WwWcAky2p+ryPhVh2bgLdm0iKEXKo00nxknXjpS21hc1yzHNoPlofgDXOL2QYYoYZlcSANJ7y8SNA2scyeVUO0kkNjxfZLN1BoXUHp3a9oTf3ddmzdoQTE6DiAAToeZ19dKlXP8FCjhrc/8GZbk7e+l4fN2eQoxVgAck6EZJ4CDw5eyim08YtpJYgSYHi0GAPZ7qKbLvJh8P2SBOyXukRJdzxJI+0TrWT7bv3sRjLjufyNtWForJQZoXU/fgkmenSqvT++ib1ft0ENkXg+IctB0J98fA0N25igl5gJgR7CKmbt7LIzsCDwE8OPT3UO2gim8wddeHPiP9Ku9iUtuAxhhVAJLJk4/eXKPeRVQxmNh2HeBkzV3wfZoEaPqhW58oNV/erC20xuIC6DtG4TwNC9MPuJYcPiR9GutPAWxr1Ovyo+buy7mBRk+j9uo0HdF/tYhgR9ZgTm1OkeVBL+GT6JcAMS9v3B/wAapuz8PluzCcx9rQRMjXjpQ1t/sKb0l+P/AFk/aF0t9IYaJbIjpIHe+NUhfGrfgcarm6nLMLg8SrAmevAVuGx1t3UAZEYcIKqw9hFZOVaNx4+SbPnndbAWrl64Lwcotp27nHMPq8jpJq1bibkZxaxTPEl1FvLOZSrW21nTUnkauOP+jWtsHDW1tWDfwN1CVVUDO7DLIEAmFbxpbCvIu00wVuGTCYMqxMf7wtaZj5jT1zUc/IXJ4mtpX+x2FRjO5GbYH0bYi7gXxisgRQxyGc7KmjEaRyOk8qnbV3HxN7BYfE21U2rWFGbvANo1x2IXmACDVp3h2s1i59AsEFbWCZLg5F7mUnSNTlj9817i94vo9pcCrStrZz9qSNC7qsexZ1/TpP8AuHFTdbev0djXOThHsxyIqbs7EEJcWdCVn1TU7djc3E48ucOqsEgMWdVgnUcTJ4cqe2xutewLZL4UM3eGVswjhxFejSb2JuUVaIBWp+wMQFvrn+o+a2/6txTbb3NPqoWt2DBp7DXQlxS3AMD7CDrRtaAi9m+brXhicFYuEQSsEdCpKkeUgmqbv5iA1y1glYBrmrtEwWJyL5sQoJ5A1btygvZ4iyP+DibqD9R27VI9T+6sl3ixhvbUJUz/AGgKp/RV1UH2KDXKmuS7Ntp8PayvYbFPbYNbZlYRBBII9Y1FbN6OvSJ9IHYYph2w+o/DtB0MaZx7/Ma42zaz1Nc4bFFXDKSCpBBHEEagjxqPy/Dh5MKkt+zOUuLPqkV7QLc3eRcbhbd0EZ4AuL0cDXTkDxHgaO18RPG8cnGXaKk7BcQby/pK3+fbTLUts3TbfMOBAB1jSdTPhx9VQ/6Q8B7Zr6r6ZLngr4MlJRJUUVwIi2vt9uvzrOt69v461esfR0smzde3aYkMzh7j5RpI0iPXWlIsQBwFH5b2ogSlfQ/bqFtraTWQmRQzO0QTAAALEkgHkPfU63QPbmI/tNtdO5aZjInV2VRp+y1ZgxqWhd12G8Fez21aIkcOnX30/loXu7iS1tweKXGGmmhh19zCi1VqFaMOHtAkHoZHsI+demuMSTkaOOUx5xpVOwW873LqISwmeY5AnkKJRbejvYLbQ29kuMvT8BXtem0DqQCepAr2i9D8hrLH4McbeBkkG+bsXHAkroFIAJyiJOuvhQPa22LoVrAdFsSpHZjvMWBJzEc5nSKGY7DQXDfWUkesaH1VB2dZbLcKnWV05xqJFMjjqViedxouOykNq0o7+uusc+UVXttM7OHWTLEacjGlH9l2/wAkFKlh1Lcj7qDbbxIRwskRJ166VQCWLLc7IaN9UcvChe1tn4q5ea6ti8yuAZ7JiJygNBAjiDU27vTbUG1F1mCrOS1mAJUMNcw69KtuwvTFasYe3a+iY12QEEi0ACSSdJaefuoJS1oJFc2xi7lrDEOjLLAjMpWYRgePiy1VsBiJzkgwF+JAir1vjv8AjaCoq4HHLlzTNoNObLHA8oqppdCqtq5h8RaN54V7lsICwHDjPP31ykYx/dy2ouOAEBy/VmZHOdK0/dXaBFoKOPj04D4VnWyN3HCi4GI5gDuyP5jrNPYXfMYa+iue5qJnVdZIboNQR5mlZY2rRRgmovYO9KeBvfTTfcHI4UKw4d0RB6GdaGbuX3R81q49ly9pe0Qwyq9xUePU3urXsS9jH2chysrD3jhHjWcbX3TuYAXHYzaIXKwMNmF220HocqsZiNOVBB3pm5YVtGiH0NMbjXP6SxOdjq5S3mJnWW4nUUn9CpJYnaOJLMMrErblhoAD1EAaeFaLbRX1lvU7D4Gujgx1f99//KstiunaMk3g9HF3ZmBxOIw20MUGtpnyLlRWggHNk492aBekrGdsuDuzOewpPXMVRj7ya1jfKzduYPGJC9mcPe+9mkW2KxOh1FYth9qMLezCwCBSsXHQ3LZC90yo+sBpIrU2mHHpoc2NuE17u3RctsrlWXs82WbfaI5IOoPCAOnWq3jsKUe5bYMCrFYYAMIMagcDWl707wDD4khndEe1bEJcfLmGYEKVQiIgQwkR0is/2xtK04GVSbue4z3ZJzqSOz7p4EAHkOIp0ZaQhxam/gv+6+1voeDxd664zvbs3UJMFy9kqoHU50I9VZ/u3ric5M5EuXSf1Lbvr+1HtrjaG0c+GtrcBOVFFsjgAty7Kt4w8+GnXRjY4yWsW8kfkAgnrcu2xp+yHrP+NDLXKyJdeBTI9de2SWZFAliwA8TNWXfjdoWbxuWx3Xlio+zrrp0486CeaMckcb97BUW05HG6W9z4K6zI2UMuVhAOkyNOEg/E1oWG39xFxQyXVIP6C/hWM2uvx+VWbdnaRVxbOoY6eB/A0f8AT4ZSucU/2hUnKtMvW19577qma5pmgwqjQ+rwonssEIJ4ETxnjrr6qq+0lm03hB9/86suCxY7BbnLJmjyX+Vc8MMbqCpfgKE3KOz3CYt7mLwlsKjWS9wuxnMrYfVY1jVgPZWhpWU+hPaQvLiP/buswnkL0NofNX9tarbNeH5crza9h0eiSlZnvZvJdt7R7NFIW6Vti7AIUplB0PMNc99aUrVlFhRjw9w6Nh8cXHHVHKkjTxHuqzxNgy6Cfoz3lvXr+It3WEhVcRHCSn/jWii7WPej7BXbG0c1y26i4joSR3YEMonzX31rk1ZFWh0Umh/PWK7F3rC7X+hdgiFb1xM4CzFtXynhOoArZA9Y/tTdO8m8S4lVHYtcDTmWZazlbuzP1h76KqYOSNRYcu714pCVZkJGhItrHqlppVWdtDGm/c7N7SpmOUFJMDQSQefH10qJpfIiyh7RxoZQ7OJfvZO9PeJ1EiDr486IbFw+Gt2kuu7teukraSCq6NlPCZ4Djp4VULq3XcFyW14kzA+QirttmyFxWAA4Ldf/APQD5V1ujKXsE93tvWkYNc1U8JGg1Ik1O3z3UF5VxFrvADUIBOXjIA4x0qFZ2UuaY5EEA6fWYzp1BHso5szan0Zcq6LIOUcoM93pQShO+Q6E4uPBlO3f3js4HE4kXjcKt2eWEDEhVIhgxGXQr7KtKeknCw5AusqAEnKgAkwOB6mhu9m69rFbSF1bgVL1g3oGpDWsqNMcQQZHrFQhuXbtsx7VxD9mRCnWT9nKeh40Sbq0C406Yd/2oYYhosXTlIB0TnwjvUF3r3rs4pLBtIUNnEI5nLw4Nw8xXmG3FsF0Zrl1S7gQGt8dIkAdTwqPvDhMK2Hvm1cZrq2w0MEUGLiTwUS2nnXW/c6kaFtvFDDYULAErCjryrM7ew7b3JcFyToJIGpnlqePOrzt6+ty3hLjHObllWymDGi6gchqR7aZt4NOKos8ZAg1mCFW2b5LbaivYZ2fsMW0HZgJ+r7tasNxXvbOv21Vb164jrkYggyCEMGIIkayOE8qh4S9Nvpr8KFYzF3LbnsnKwSRwI11+q2hqueJSX2kmLO4SqfReMZvxicLZzHA9ottF7S4uItgSFGcwygkDgSAR51Xf9v88MED/wDZX5W6rGIx1zEAPcvXLjN95iqQOQtrCBfAg01ZtDNxXzkcev8AKlLxvlhZPJjf2I03dzf19o2rubDpaTvW5N4uSSpnuhBAErM8iYmKrDbtdnhLOCuMtzscx+oV1JmSJJB7xEgwYoDhxl7yOQRxKtDa6akdfhNG9n4lvrMxYkcSSTwgamjj49Su9HPyouDilsEbR3ixWEkXWbEWCIAdgXTl3XKkmeEnXxFUfHbR7e61xlVC3BFAVVUcFA8BzrSdubOF8G1MZtJ4xrM+6q3f9Gz6ZLqsJEggggc4iZ0oZ1FhY5Smtmv+j/Yq29lYdXtq4dDcZGUNOclhodPqlRWc+mPAWLF+1bw9pLUoblwIMoJY5U7o0EBW4ferVre8tpVVbIDBQFCluzIAEQAw46Vm29OxPpuNu3rjMAYVUEaKqgQW1nWTp1qaD3Y9xdFA3XsTjLJKswDg6ax0J8AYPqo96Rjf7QvbdgiWlBAJiSbhJ8eAHrq3bO2TasiLaAfE+ZNS2tjmP8+ulTxKeRZH7KglqNGFYBmIknnHr1/A0TwlyHBmNR8a0He/Zds4W4y20DKQ0hQDoddYngTVJTd++U7QWbhTjmymI5+YqmLpbFSi70Xq6mZGHVT7xQ67vHdXAui210tsouZjmEz9kqRz60Rwk5EnjlE+yhOHt929bPJiPj+FPzdJicbotfoK2V2eBe4RBu3mPqQBR781aWBVD3S3hTD4Sza7I91eIYaliWJiPGja75L+bb94fhXzs/D8mWSUuPb+UUepCuwvt7Gdlhbz8MttoPiRA95FZb6NCWN3LDBwWMnmrhh8TVl3t3nW9h+xCsDcJmSPqorXD/hFVj0cIQt0SVhZBESCSPbXoeJhni1NUwZyT6LljlKm3cIYdncVtG5FgrSI1EE1aGesc2nvliUe7ZLqyhmSSgEiSOVans7GdpZtP99Fb2qDV0Wmyrx1aaJ/b0I22o7Wy06l1HAdTz5VPz1A2qmY2D928vvkfGKJxQ7Nj+xlHxu5uPe4zC5ZUE6AMSAOWrLNKrpZ2+pUEW7keSctPzlKh4r4PKbPmKzfLNlHGJPzq+bRwy3nw91VdshdgcyKAe0J7yk5iJ6VTd2ca1q42U5SygTCmYM/aBq3rta4zIpeQ0/YtDlPEJI9RFBF32Ma+CwbJ1EnU+71UsYoMjw99cbMeBApnFjMSAY41SLB1rB2XdGxBvgKGAaw4R4Y5suo1WfEcfZ3isPgDoMHi3fgJxUZzyLkFiTx+qvqqybI3AxFwjMMi82bT2DifdWgbvbmWcKO4Jc8bjQW9X3R4D30iSiNjNpUYvhPR1iHGYYDQ66i/wDx3hr4xRjD7jC2PyuygeGv5b/zYGfdW7KtexSnNfAStGCYhrnaDtEyKqhLdsLCoo+qBOsCi2D6c+P+tWb0pifo4kDVz+kYC6T0iaquEgeyqce4ipNt7OGuxoPZUW/aLsBElgBHu+dLENDHSf8AWpGwla5irCxobij3ifdVN1GyKSudHVj0ZY7P2RVAoE588pqTpoJnThFT29EmLA0eyfAMw+K1ror2of6iZZ6EDEdobpXsKA19QFJgEODJgk6AzwFcWLvAc60P0loPoqk8rog9JVxWWW75nTWrMM+UbZHmgoSpE25eJfXhMVYcCMyaUB2Zgzeu9mGAaXIJ4d22zax4DjVh2JZyLDHX4eFT519xZ438TzAbFuX7pRCoIE96YjQchrxFMbRwjWLptXCCwAMjgQeBE+v2UQxO1Gs3FuW4BHERxHMHqKmb2bPt4vsLod1PZ8UI6yQZB4GR7aizZVijyfRdixvJPiiujFqOLAfH2mnhfXiDm9c+2qbvOr2jcCX7xghRLDjpPADnNVe7irghg7Zo45mn20OHPHLHkjc+J4ZcWatfwyYkdg0gXBlMaRqJ9XAVeLmzEFtUEZQsRGnIR7JrN9xMy4ZHMszEsSzEk94jieAgVZ7u1Lzky8KZ7oA0Gsd7jOpEzwpso8jMcktlYuRmIHAGhlru4i6PvLI89P51NL94+Z+NOV6LjyjR5l7bHkMQOlOrcpgPTitRgEbFYgdsM3BLNw8J7zgqJ9QNS9yTFy7wA7OeQ+0NdOUUEu4nNfuacwvqVY+JNFtkoAmJ/wDhj++tRTleQaltEF8Th7zXjlAPeYMcq5hOhUnmZmKue5GOz4G1+iCn7rED3RWVXsISTBPE8POr5uA5Sw6Gfr5hPiAP4aWpuz0PBaeTiXI36TANlHRlPsYH5VBF2nku/GjUz2cmG4tEbAqMg82/xGlXWxroeyGXUEuR++1eU7kj5OVptHzagKtPCrJgb8vb8yPaIoHewxmfnRPATmt+DD4ipIvZWXHBXePlT2Ds9pcVR9oge0xUXBN8Km7G0vW/11+Iq1iUarhQU0NEMJcJM8qgop51LR6CStBoLUq8Fe1ENM79Ka/lMMfC5/D+NVTDvw8quPpRMHDf9Qe5DVDW6eAFWYv4oTLslR3m9VTN1yBjsPz749pBA98UKt3eOvOpmx7sYqweXaoZ/bFVNXAib/1P7m2V7Xgr2vJPTKt6SLBbAuR9hkf1BgPnWUtbB4cJrY988YtvBXy+soVA6s3dX3mfVWNWzFX+L/FkHk/yLTuLh1bGqp1AVz5ymX4NRXeTY5wzhlJNtuH6Jn6vsjU8daiejLD5sQz/AHbUT4kgAewGtJxGGW4pV1DKeINJzyrIP8dfYZRjHLAGpmxcd3DbPBNR5Hj7/jU/b27bYc5kl7RPmVnk3h41WcRaZQ4UxmUgHwPj7qj8nH6uNxR6Hj5FDIpMqO3sWLhP6TlveT86DuoqTftmTmEHp0phqzBiWLGomeRl9WbkaRugn9ltfq/xGjC8z1+HKhW7Q/s1kD7g/wA+2is6wP8AIqoUir3BDt5n412K8xGjt+sfjXivV66PPfY5FdrpqeA1rnPUjD4E3QRrBEEjx6eNc2krZl1tg3Z+zCbS3CDLy/7xLfA12uPuWi3ZtlLKQTAOgg6TwNH7+GCpoCABHDkOFBb+sAaTNebduzITb7AeJ3hxf5+77QPgKPbo7bLkI7O1wq5JaSYVlyiT4M1BsVs09RS3fHZ4u2P1l/eU/OKxtnpeFkXrR/ZoAuxTq4ioj14HpXI+wcExi9vXh7DG21xFKmSsxGbvcPXSqFjNh27jl2VSTEkgcgB8qVN9dniz+kqUmzIpinbWPgjwI91dsB0ppvV8KxaPHLngXEyOB1HkdanYH/eL+sPjQLY1wraWdOnkTNHdm4tUdXbVUYMQBJgamBzq5O1YjpmvIKcUUJ2JvHYxKg2bqvzgHvDzU6j1ijKa0LZoUFe14vCvaiHGdelC5+Vw8/db3kfhVHAjwotv7eJx17joQOMcFXTXlVcukjkIJ5mffyNWwVRQh7ZKQcqk7MwzXcRaRCMzOsa+M0PYCyQbjBJXMBcOQkHge9xHjUvdfatgY22WxFtOzYOxLQoA1PeOk+HOqHNKPZIoOU+jehxrqqna9JuAfE2rCYhGNwN3gYQERAZjABPejy8RRa9vZhF0bE2AenaJ8jXl0z0gF6U5+iKB+dHuRzrWYWA3n8OHWjvpg39SLAwt+xdCs3aIGDNqNJTmInUHnVCwu+SSouYcrm1DLcIXroCvuq3BNRjTI82KUpWjRdxNpi1i0H2bncPr+r/eA9ta4K+et3d7cGMa30jNZt24uWnAZi5VgYZRwJGuk8K0Q+nXZkwHvHysv84pOdqUrQ3BGUY0zQStZZtTZ5tPcQ/ZJI8uIjzFEb3pvwI0CYhj4Ig+L1SN7N6717Es6F7auQAO7OUCI5wfKkp0UxjydFcx2JBA+8S2vKCdPfNDwNakYyzlKiZ0PxqKR7aG7CmkpUi47H3rWzYRTbZio5EAcTXR9IYVjFk+ZcfhVXs4vtGJaJnxAk9Z5UP2hh3bgCI9/wDOjc10jvTkldhnE73XGuMyW5DGYZtB1gga+yplveUEa22noCD79Kr9pIAmnBVEZyXuSOKbCF/fhkYf2Zis6y4BjwygxWg7t70YfE2x2ZCHgUbQg+3WsuK11stzYvo66a6igyXLticuFSjo2y+AVjSqvtjuFdOVEe0JUMYII5Zh7uHroBtclj9Ux5/IxSIkOLsg4zaYAECfMx8RQY7WCXleIhlPhoQeNdY+w3jQpLBLr0nnXM9TxoLkmuzV1x1tuFxD+2v406DPAg+Rn4VnTWh0HsFcdmv3V/dFT2fa+u/g0eDSrOxcilWmf1X4K6461xbQs6qql2JACxMmvbdsuwVQSxMADiSeFaRut6OMRZYXXUFsuihh3J4zzLRpppqdafFNs+SeiH/Vy4NWWYGoUgx4QPGo1q1lJ1y5RJBEH31d8dZZAFAMnoNZ4H9r4UN2phcNZs3TfxIa8bbAYe1Dvmg5c+WcgniTHPWrOVInMcexfS7nUshBJBViConSCOlXTd70y4vDQt8DEoOZOW4B+uBB9Y9ddjCh1EgGRQzaG7KsDl0pS0Ns2Cz6b9mm0rG5czEa2xaYsp6E/VnyNA9of+oewD+Rwt1+hd0tj2DMazTAej7EMAVuKqzIOs0SsejcqQWcGDJGuvPWhUPk1stL4Dtbj3XYhmJMZS0yZJk+yp1jYNp11ZifZ1jQTpwqdb3hwNxRnsYvDkdFNxAfDIWkeYFdbOv2L1zJh8RbLngjh7TnXkHGvqp/JNCaaZl2/wBu5iEY3C9y7bAgG4zOba8co49yRoRy4+ITDYUsM1tdSAhGUBZ4aCBy86+kbG6C3NMQggagA8Tz1GoFVjfXcTCWSt+0y2rwdYtSIuCQCFQ6hoJMjp66S2r0NVmQvudiQEOXvE6DTlrEUQbdjFsfqx6tK0YoSycB8qKgAcdfGtSNMU2vurct969xbxHIUIu2wsgkkHiMxJ0GhE8xWk+k6yWtIy8QSIjrWTXJnWuejAxZxaHKftLwYHL0nN1JPjzovY2ZYxVy2qi2rvJYW34R1UniYnTrQbd3BpdvqjxB+Nafsbc21ZuLcAkqDExpM61y2cAz6OcvfV5YaieGYaifCagDeBkzK9gZuBOfh7RWlYiAuvSsg3nYvdYjQTyrJqkEm0L6abry0CNAAZgU1tEkISCJBFQrCwQamX9VI61P7jHtEG1t+6pEw45jXUf5mjtreazl7xK+BUkjwkCqw+Hg6SPXXVphzE0ffYKk10y14neHDXpVFaRAUkQPV+FRQwofZw6gyPOpQNOjpCpO2SA1LJTYNPW2rWCzTdk40NZT9XkZ9x1FDdpAEn63DnHwods7awFoAqT4kGKdGMU/dB8VpFbPLUeMmCr5Xq0/qMKhhNQasRggkx7f8j3UHv2xm0AoZ9Hq/T3yyobLCuKdArhkpFH1CeiMzV7TTAzxHtpU3ieW8rsibB3gOBvpiAi3Mk9xtAZBXjyOtaVhP/UPYaA+Euz+iyfMilSpsCBg3fXf18XhiLdgYe2zAsxcNccAzBy6KCYnUzVJ/rCwTs1ARTxAAHwpUqb0KDmBud0eVTUNKlWmlp2Ug7IaV3dXSlSojWZ/idtXLbugY6E6Hz61FTHZ2m4A/ny8q9pULYAZtk3lhcVi7QjgL90r6hmoQ2wBZvrcN57jZhBaSTPUmlSrWtBGi2bslKIu8V7SrEEyp77ANZj9L5GsxuYUTSpVrFSCO7eFjEJ4MK1lr8LSpVyCiVvbO3WGgEcuVUy8ZJkUqVLmGiIRrTjNFKlUsexkjhsODUQ4KDxpUqeAS00AqZZUFDXlKmMnmzxBT1sUqVYMLJsy4gTu8fFfnzp4uY4T6gKVKgPKnqQzcBich9TD8KH3pmlSpcj1/pupNjUmk7EilSpaPoJvQOL0qVKqDxG3Z//Z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6" name="1 Título"/>
          <p:cNvSpPr txBox="1">
            <a:spLocks/>
          </p:cNvSpPr>
          <p:nvPr/>
        </p:nvSpPr>
        <p:spPr bwMode="auto">
          <a:xfrm>
            <a:off x="900113" y="-15875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>
                <a:solidFill>
                  <a:srgbClr val="C00000"/>
                </a:solidFill>
              </a:rPr>
              <a:t>Startup Cinepapaya</a:t>
            </a:r>
            <a:endParaRPr lang="es-PE" sz="2800" b="1" dirty="0">
              <a:solidFill>
                <a:srgbClr val="C00000"/>
              </a:solidFill>
            </a:endParaRPr>
          </a:p>
          <a:p>
            <a:pPr algn="r" eaLnBrk="1" hangingPunct="1"/>
            <a:endParaRPr lang="es-PE" sz="2800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-7732"/>
            <a:ext cx="184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25577"/>
                </a:solidFill>
                <a:latin typeface="Arial"/>
              </a:rPr>
              <a:t>@</a:t>
            </a:r>
            <a:r>
              <a:rPr lang="en-US" sz="2800" b="1" dirty="0" err="1">
                <a:solidFill>
                  <a:srgbClr val="325577"/>
                </a:solidFill>
                <a:latin typeface="Arial"/>
              </a:rPr>
              <a:t>urteaga</a:t>
            </a:r>
            <a:endParaRPr lang="es-ES_tradnl" sz="2800" dirty="0">
              <a:solidFill>
                <a:srgbClr val="325577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21" y="2064519"/>
            <a:ext cx="4622800" cy="264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545" y="2065789"/>
            <a:ext cx="4291584" cy="2640330"/>
          </a:xfrm>
          <a:prstGeom prst="rect">
            <a:avLst/>
          </a:prstGeom>
        </p:spPr>
      </p:pic>
      <p:sp>
        <p:nvSpPr>
          <p:cNvPr id="8" name="5 CuadroTexto"/>
          <p:cNvSpPr txBox="1">
            <a:spLocks noChangeArrowheads="1"/>
          </p:cNvSpPr>
          <p:nvPr/>
        </p:nvSpPr>
        <p:spPr bwMode="auto">
          <a:xfrm>
            <a:off x="8" y="997479"/>
            <a:ext cx="9143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PE" sz="2800" dirty="0">
                <a:solidFill>
                  <a:srgbClr val="17375E"/>
                </a:solidFill>
                <a:latin typeface="Calibri" charset="0"/>
              </a:rPr>
              <a:t>Colaboración con </a:t>
            </a:r>
            <a:r>
              <a:rPr lang="es-PE" sz="2800" b="1" dirty="0" smtClean="0">
                <a:solidFill>
                  <a:srgbClr val="17375E"/>
                </a:solidFill>
                <a:latin typeface="Calibri" charset="0"/>
              </a:rPr>
              <a:t>Facebook</a:t>
            </a:r>
            <a:endParaRPr lang="es-PE" sz="2800" dirty="0">
              <a:solidFill>
                <a:srgbClr val="17375E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539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AutoShape 2" descr="data:image/jpeg;base64,/9j/4AAQSkZJRgABAQAAAQABAAD/2wCEAAkGBhQSERQUExQVFRUWFhoYGBUYFxcYFxgXGRgXFxgcFRYXHSYeGBkkGRgYHy8gIycpLCwsFx4xNTAqNSYrLCkBCQoKDgwOGg8PGiwkHCQqLCwpLCkpKSwpKSksLSwsLCksLCwsLCksLCwsLiwpKSwpKSwsKSwpLCwsLCwsKSwpLP/AABEIALcBEwMBIgACEQEDEQH/xAAcAAABBQEBAQAAAAAAAAAAAAAFAAMEBgcCAQj/xABKEAACAQIDBQQGBQgHBwUAAAABAhEAAwQSIQUGMUFREyJhcQeBkaGxwRQyQlLRI1NicoKSwuEVFiSisvDxFzNDRIOT0ghjc4Sz/8QAGgEAAwEBAQEAAAAAAAAAAAAAAgMEAQAFBv/EACwRAAICAgIBAwQBAwUAAAAAAAABAhEDIRIxBBNBUQUiYXEyFIGhIyRCUsH/2gAMAwEAAhEDEQA/ABRavBBr0cYru6o4RSEUEZ6h4gmplyhePxBGnM9KNAsYe5Udnotb2SCBOvXWnk2MnT3mjoCivG5TbvVst7JQfZX2VJt4FRyHsFFRlGf3VJ4An1E0PvbMus2lq4fJG/CtXXDinVs11HUZNb3axLcLL+sR8alWtysUf+GB5sv41qa2adW1W0dRmKej7EnibY/aPyFSrXo1unjdtjyDH5CtIFuuxbrqNpFBs+jAfavnyVI95b5VKX0ZWfzl3+5+FXcJXQSto6inW/RrhhxN0/tAfBakp6PMIPsMfN2+VWsJXvZ1x1Fbtbj4Qf8ABB8yx+dGre6GEHDDWfWgPxqX2dd2dpA3r1oqQbSq0zxDAmR0oXo1DdvYOHXhYsj/AKafhUhcEg4Io8lA+AqFsTb30hnXJlgZhrMrMdKI2b2YxHlS3miml8jJY5RdM5NuoGIsAsZ8PgKl4fFlniAAZj1VzeTvN5/IUePJHIriKY3gMCrOFI0Ommh100PI1crXo6wg49sfO/d+TVWdmr+UXzHxFagoo26FSVsry+j/AAf5tj53rx/jpxdxMF+YB82uH4tR+lQ2bQDXcnBD/lrR81n406u6ODH/ACtj/tJ8xRelWGgwbs4UcMNY/wC1b/CnBsHDjhYs/wDbT8Kn0q44hjZNkcLVsfsL+FVb0gYRVsplVV7x4KB06Vdaqu/6/kU8z8BWpmVszrsq9qRkpUQYBzc65cQK7FwHgQfXTNwjjUqHMHbTxjoB2adp1EgQPM86jbNJuHtGEdBMwacx+IAKrrBOvl/rU6ykCAIpiAZJt6CTTyuImQBUPEqSrDSMpOsaka8/CpG6G4lzFg3LlwhDIXXvae4UfSsxXJ0iYLek8utdgVD23uLicODct3QyoQQAYYheUTEnWndlYrtbauRlJ4jjBrk7NcXHTJSinVWktunVSjMPFWnFWult0E2ptk9p2STPAx9Yk8AI4DjWGB1VrsLQXC7CxLBcx1jiGEieR15/KpWx8W+drVwjMkciCdNdDr665OwnFrtBMJXQWnVHhXYXwrTBoLXQSnshHEV0FrrOI7JTW08MA9wgAM9ormjXwmpjLwqfdwisdQDBpOeMpRqL2FHTsr9vCDDi3pr2WWY4nj8TQ/eDFnDXMNeM5SjqRrE5ZWR5mrdi8JmUwqlgDlzcJ5T4ULxuz8RcQB0sPEnKRIkfVjMNOUnxPSkxw1Jyf9v8DJz5L8glmOXA3iMuZtRyh/5UcvWu83n8hTn0C8cgJtMoJJBWBAkLHdMdZp67b1b9b5CqMcVHSAlK4pfAzgkhx5j4itLFZ1YXvez/ABCtGo5CWtipUqVCYKlSpVxwqVKlXHCqsb9ibK+Z+VWeq3vss2l8z/DXGrsonZV7UnJSrbDMeTHgqSSQ0iBGhGsy06EacuZ4RXqbSbk8ceJ00Hjz6UK/pC3EQZnjPLpFdjH2ch1fPIgQMuWDMmZBmI061Jcvgt4Y/wDsglh8ZmuKW72oq0WyaomFxam4gE6svxq+2xTYXWxGSKXQJ29eaGAkwBp1npHDSRWk7A3curhUUvJWCvZk2cqwCVIU6mftGaz/AGvauKM1poFwrbdYBBVjHBucxEaitS2LtHuCy7ZHAGn3o008OdNbMxRW7Bm28LirujO5UICMpC6Efaj6xkHUjXoKqm6tqMOvHUsdeJEmCfVV027juzFxUIDOsBfbqdeVVnDBLSgEhQBAkxWR7Cy17E1RTqioY2na/OJ7fwpy3tS0dO0T2x8aZTJ7RKcwpMTAJiqxuns65exDFhpAddR3tTGbSdIOnlVqy5lMEagweI1FC9xcW63fo91QrWQcrAEZlZy3DpMx50DG40nJWXe1jctrW2cwEBZ48ek9OA6iqBtq064+08hTcgieggZWPj+NaA7NlLRrnGk8Y8Y0FU/e3aNtMdakFmUZoXl90EcOp+VLclHbL54pZVxirYaVKq+Ku3LG1LV5sty3IC2gWDfVgZgJBXOZkA+NFE3mXnbaPMGg1jFsm1BjMva2ghXJAzKIiChPek6yPGglnhJVFgT+neTi3ODoveDwL28Kv0hg94s0nUkS5IAJAOVUA0Ovf8KGbZ2kMPazkZiSFRfvMeAprYOCupktm47W7aXGYkEC5cuXZTLmJMLbXkeYpvevZr3XwoUGBe1PLhIn1A0zE/t2RyWyI27m0LoDtcgngqNlC+Y509sXaeKsXxh8XDC5PZ3SROYCSrR1HDyq3bMx7hTnSABpGYSY4a8Ryn3VW9sK93GYQkABcRrAbkrHUsBM5eI0rOT9xjxxStFhLnj3Yr0MZGq++i1jZsjXQdI/zFSV2eg5VBl+qYMb423+hfEDJbPOPVUV7fefz/CrE2z15SKF4nBMrGeBOhp/j+dhzuovfwzmgcia+z/EKv8AVHyR7V/xCrt2g6irWJktnVKuO1HUe2uXxCjmPbQt1tgjk14bgHEj20NuYlnPMDoOJ8zXK4WopeXuoqzgorg8CDXVDUw4FSrTkeIpsM9umjiRVe3xH5NfM/w0bbGoNC6g/rD8aB70X1dFCsramYIPTpVJseyqZKVSBapVwwxG9uOWYkXIBJMZeE+ula3D11un93+dah/RdpuAHqJpptiJrBYesHn5VPykhvBP2M+sbm27bo7XDCsDqAOGvGjVraFuYB58Y0pnaOKP0sWwMygxJHUanzHyoXjMNdztB9/hxqzHj1ciWU90g/vCezs27gIJW5MRoDAZfMTm9laBstbGPwyXsveiGGuZH0kSPaPAiqXa2a12zcLgEi2GAJ0kEA8PBpoPu7i3wuJPaFuyJOfK0EcYZY4kGNK3009DFkcab6ZYcfhexxWTWDbLGSTBDCJnwMVG26gawGEGGGo14yPnXTXndb91kKjJKqTmIBZYzHm3WqtgL2a6UlhMgjiDGokV0IVL9GZHcb+R4Uzib4USxqZicIU15HgfZPxqtbSxBa43QaD1fzqmb0Rxj9wfs7/tZtC3bRTE95p5meAjrR7cneYXhduYu6Fh0RWgBEzhiCYGgLLGY88tZo1qpmyrLObiKTraZo69mvaR7FNRzWrZbik+Rv62HZPyd+06/eBDQOuYGIisz3j2hasYsnMLgcSLoIaCpNthpyBTl1qhO/QVJxuFKpYJ+3bLAdB2lxf4ffSsmKMtMs8fzcmF88fa/uXzDYlXUFWDDw+Y5U8bdZvYxLIZViCOYq77F2p2tnMxGZdG5eIPsqHN4zx7XR9V9O+sLyn6c1Uqv8B/d7a72rwts022MQeRP1SPXANXDacqmb7rK3sMfBjWUY3baqwKakR4CQaJYXefEYk3jcuaW7Rui2AFQ9m6MwI59zNVWCE1B8jwPqWXBPPeF/uujVb98XFH6hnQ84mI5032naYq1lH1ZPDhpr5aGPXQzCNetW+6AyEBhnMMoIBAMTMVD/recETcu2jcW40MymChEGADoR3hzGopflxyvFKOJXIieRKJole0J2BvRh8YmaxcDdVOjr+sp19fCi1fEyxyg+MlTF3Yqj45JRuoEj1a1IrxlnTrRwdNNHA3H4G1cw4OUQ4hhJ16jj1FVz+qmG/N/wB5/wAasOHJ7Ag8rke6mCtfcePPnijL5QPH2Af9VcP+b/vN+NFN39gWrdwuiAELEyTxPifCnoonsm3Csep+A/GaDypVjoySSRKFunlXSkopxRXn41sUcMleKtPV6KqWK3ZhSd5N27DXy7WwWcAky2p+ryPhVh2bgLdm0iKEXKo00nxknXjpS21hc1yzHNoPlofgDXOL2QYYoYZlcSANJ7y8SNA2scyeVUO0kkNjxfZLN1BoXUHp3a9oTf3ddmzdoQTE6DiAAToeZ19dKlXP8FCjhrc/8GZbk7e+l4fN2eQoxVgAck6EZJ4CDw5eyim08YtpJYgSYHi0GAPZ7qKbLvJh8P2SBOyXukRJdzxJI+0TrWT7bv3sRjLjufyNtWForJQZoXU/fgkmenSqvT++ib1ft0ENkXg+IctB0J98fA0N25igl5gJgR7CKmbt7LIzsCDwE8OPT3UO2gim8wddeHPiP9Ku9iUtuAxhhVAJLJk4/eXKPeRVQxmNh2HeBkzV3wfZoEaPqhW58oNV/erC20xuIC6DtG4TwNC9MPuJYcPiR9GutPAWxr1Ovyo+buy7mBRk+j9uo0HdF/tYhgR9ZgTm1OkeVBL+GT6JcAMS9v3B/wAapuz8PluzCcx9rQRMjXjpQ1t/sKb0l+P/AFk/aF0t9IYaJbIjpIHe+NUhfGrfgcarm6nLMLg8SrAmevAVuGx1t3UAZEYcIKqw9hFZOVaNx4+SbPnndbAWrl64Lwcotp27nHMPq8jpJq1bibkZxaxTPEl1FvLOZSrW21nTUnkauOP+jWtsHDW1tWDfwN1CVVUDO7DLIEAmFbxpbCvIu00wVuGTCYMqxMf7wtaZj5jT1zUc/IXJ4mtpX+x2FRjO5GbYH0bYi7gXxisgRQxyGc7KmjEaRyOk8qnbV3HxN7BYfE21U2rWFGbvANo1x2IXmACDVp3h2s1i59AsEFbWCZLg5F7mUnSNTlj9817i94vo9pcCrStrZz9qSNC7qsexZ1/TpP8AuHFTdbev0djXOThHsxyIqbs7EEJcWdCVn1TU7djc3E48ucOqsEgMWdVgnUcTJ4cqe2xutewLZL4UM3eGVswjhxFejSb2JuUVaIBWp+wMQFvrn+o+a2/6txTbb3NPqoWt2DBp7DXQlxS3AMD7CDrRtaAi9m+brXhicFYuEQSsEdCpKkeUgmqbv5iA1y1glYBrmrtEwWJyL5sQoJ5A1btygvZ4iyP+DibqD9R27VI9T+6sl3ixhvbUJUz/AGgKp/RV1UH2KDXKmuS7Ntp8PayvYbFPbYNbZlYRBBII9Y1FbN6OvSJ9IHYYph2w+o/DtB0MaZx7/Ma42zaz1Nc4bFFXDKSCpBBHEEagjxqPy/Dh5MKkt+zOUuLPqkV7QLc3eRcbhbd0EZ4AuL0cDXTkDxHgaO18RPG8cnGXaKk7BcQby/pK3+fbTLUts3TbfMOBAB1jSdTPhx9VQ/6Q8B7Zr6r6ZLngr4MlJRJUUVwIi2vt9uvzrOt69v461esfR0smzde3aYkMzh7j5RpI0iPXWlIsQBwFH5b2ogSlfQ/bqFtraTWQmRQzO0QTAAALEkgHkPfU63QPbmI/tNtdO5aZjInV2VRp+y1ZgxqWhd12G8Fez21aIkcOnX30/loXu7iS1tweKXGGmmhh19zCi1VqFaMOHtAkHoZHsI+demuMSTkaOOUx5xpVOwW873LqISwmeY5AnkKJRbejvYLbQ29kuMvT8BXtem0DqQCepAr2i9D8hrLH4McbeBkkG+bsXHAkroFIAJyiJOuvhQPa22LoVrAdFsSpHZjvMWBJzEc5nSKGY7DQXDfWUkesaH1VB2dZbLcKnWV05xqJFMjjqViedxouOykNq0o7+uusc+UVXttM7OHWTLEacjGlH9l2/wAkFKlh1Lcj7qDbbxIRwskRJ166VQCWLLc7IaN9UcvChe1tn4q5ea6ti8yuAZ7JiJygNBAjiDU27vTbUG1F1mCrOS1mAJUMNcw69KtuwvTFasYe3a+iY12QEEi0ACSSdJaefuoJS1oJFc2xi7lrDEOjLLAjMpWYRgePiy1VsBiJzkgwF+JAir1vjv8AjaCoq4HHLlzTNoNObLHA8oqppdCqtq5h8RaN54V7lsICwHDjPP31ykYx/dy2ouOAEBy/VmZHOdK0/dXaBFoKOPj04D4VnWyN3HCi4GI5gDuyP5jrNPYXfMYa+iue5qJnVdZIboNQR5mlZY2rRRgmovYO9KeBvfTTfcHI4UKw4d0RB6GdaGbuX3R81q49ly9pe0Qwyq9xUePU3urXsS9jH2chysrD3jhHjWcbX3TuYAXHYzaIXKwMNmF220HocqsZiNOVBB3pm5YVtGiH0NMbjXP6SxOdjq5S3mJnWW4nUUn9CpJYnaOJLMMrErblhoAD1EAaeFaLbRX1lvU7D4Gujgx1f99//KstiunaMk3g9HF3ZmBxOIw20MUGtpnyLlRWggHNk492aBekrGdsuDuzOewpPXMVRj7ya1jfKzduYPGJC9mcPe+9mkW2KxOh1FYth9qMLezCwCBSsXHQ3LZC90yo+sBpIrU2mHHpoc2NuE17u3RctsrlWXs82WbfaI5IOoPCAOnWq3jsKUe5bYMCrFYYAMIMagcDWl707wDD4khndEe1bEJcfLmGYEKVQiIgQwkR0is/2xtK04GVSbue4z3ZJzqSOz7p4EAHkOIp0ZaQhxam/gv+6+1voeDxd664zvbs3UJMFy9kqoHU50I9VZ/u3ric5M5EuXSf1Lbvr+1HtrjaG0c+GtrcBOVFFsjgAty7Kt4w8+GnXRjY4yWsW8kfkAgnrcu2xp+yHrP+NDLXKyJdeBTI9de2SWZFAliwA8TNWXfjdoWbxuWx3Xlio+zrrp0486CeaMckcb97BUW05HG6W9z4K6zI2UMuVhAOkyNOEg/E1oWG39xFxQyXVIP6C/hWM2uvx+VWbdnaRVxbOoY6eB/A0f8AT4ZSucU/2hUnKtMvW19577qma5pmgwqjQ+rwonssEIJ4ETxnjrr6qq+0lm03hB9/86suCxY7BbnLJmjyX+Vc8MMbqCpfgKE3KOz3CYt7mLwlsKjWS9wuxnMrYfVY1jVgPZWhpWU+hPaQvLiP/buswnkL0NofNX9tarbNeH5crza9h0eiSlZnvZvJdt7R7NFIW6Vti7AIUplB0PMNc99aUrVlFhRjw9w6Nh8cXHHVHKkjTxHuqzxNgy6Cfoz3lvXr+It3WEhVcRHCSn/jWii7WPej7BXbG0c1y26i4joSR3YEMonzX31rk1ZFWh0Umh/PWK7F3rC7X+hdgiFb1xM4CzFtXynhOoArZA9Y/tTdO8m8S4lVHYtcDTmWZazlbuzP1h76KqYOSNRYcu714pCVZkJGhItrHqlppVWdtDGm/c7N7SpmOUFJMDQSQefH10qJpfIiyh7RxoZQ7OJfvZO9PeJ1EiDr486IbFw+Gt2kuu7teukraSCq6NlPCZ4Djp4VULq3XcFyW14kzA+QirttmyFxWAA4Ldf/APQD5V1ujKXsE93tvWkYNc1U8JGg1Ik1O3z3UF5VxFrvADUIBOXjIA4x0qFZ2UuaY5EEA6fWYzp1BHso5szan0Zcq6LIOUcoM93pQShO+Q6E4uPBlO3f3js4HE4kXjcKt2eWEDEhVIhgxGXQr7KtKeknCw5AusqAEnKgAkwOB6mhu9m69rFbSF1bgVL1g3oGpDWsqNMcQQZHrFQhuXbtsx7VxD9mRCnWT9nKeh40Sbq0C406Yd/2oYYhosXTlIB0TnwjvUF3r3rs4pLBtIUNnEI5nLw4Nw8xXmG3FsF0Zrl1S7gQGt8dIkAdTwqPvDhMK2Hvm1cZrq2w0MEUGLiTwUS2nnXW/c6kaFtvFDDYULAErCjryrM7ew7b3JcFyToJIGpnlqePOrzt6+ty3hLjHObllWymDGi6gchqR7aZt4NOKos8ZAg1mCFW2b5LbaivYZ2fsMW0HZgJ+r7tasNxXvbOv21Vb164jrkYggyCEMGIIkayOE8qh4S9Nvpr8KFYzF3LbnsnKwSRwI11+q2hqueJSX2kmLO4SqfReMZvxicLZzHA9ottF7S4uItgSFGcwygkDgSAR51Xf9v88MED/wDZX5W6rGIx1zEAPcvXLjN95iqQOQtrCBfAg01ZtDNxXzkcev8AKlLxvlhZPJjf2I03dzf19o2rubDpaTvW5N4uSSpnuhBAErM8iYmKrDbtdnhLOCuMtzscx+oV1JmSJJB7xEgwYoDhxl7yOQRxKtDa6akdfhNG9n4lvrMxYkcSSTwgamjj49Su9HPyouDilsEbR3ixWEkXWbEWCIAdgXTl3XKkmeEnXxFUfHbR7e61xlVC3BFAVVUcFA8BzrSdubOF8G1MZtJ4xrM+6q3f9Gz6ZLqsJEggggc4iZ0oZ1FhY5Smtmv+j/Yq29lYdXtq4dDcZGUNOclhodPqlRWc+mPAWLF+1bw9pLUoblwIMoJY5U7o0EBW4ferVre8tpVVbIDBQFCluzIAEQAw46Vm29OxPpuNu3rjMAYVUEaKqgQW1nWTp1qaD3Y9xdFA3XsTjLJKswDg6ax0J8AYPqo96Rjf7QvbdgiWlBAJiSbhJ8eAHrq3bO2TasiLaAfE+ZNS2tjmP8+ulTxKeRZH7KglqNGFYBmIknnHr1/A0TwlyHBmNR8a0He/Zds4W4y20DKQ0hQDoddYngTVJTd++U7QWbhTjmymI5+YqmLpbFSi70Xq6mZGHVT7xQ67vHdXAui210tsouZjmEz9kqRz60Rwk5EnjlE+yhOHt929bPJiPj+FPzdJicbotfoK2V2eBe4RBu3mPqQBR781aWBVD3S3hTD4Sza7I91eIYaliWJiPGja75L+bb94fhXzs/D8mWSUuPb+UUepCuwvt7Gdlhbz8MttoPiRA95FZb6NCWN3LDBwWMnmrhh8TVl3t3nW9h+xCsDcJmSPqorXD/hFVj0cIQt0SVhZBESCSPbXoeJhni1NUwZyT6LljlKm3cIYdncVtG5FgrSI1EE1aGesc2nvliUe7ZLqyhmSSgEiSOVans7GdpZtP99Fb2qDV0Wmyrx1aaJ/b0I22o7Wy06l1HAdTz5VPz1A2qmY2D928vvkfGKJxQ7Nj+xlHxu5uPe4zC5ZUE6AMSAOWrLNKrpZ2+pUEW7keSctPzlKh4r4PKbPmKzfLNlHGJPzq+bRwy3nw91VdshdgcyKAe0J7yk5iJ6VTd2ca1q42U5SygTCmYM/aBq3rta4zIpeQ0/YtDlPEJI9RFBF32Ma+CwbJ1EnU+71UsYoMjw99cbMeBApnFjMSAY41SLB1rB2XdGxBvgKGAaw4R4Y5suo1WfEcfZ3isPgDoMHi3fgJxUZzyLkFiTx+qvqqybI3AxFwjMMi82bT2DifdWgbvbmWcKO4Jc8bjQW9X3R4D30iSiNjNpUYvhPR1iHGYYDQ66i/wDx3hr4xRjD7jC2PyuygeGv5b/zYGfdW7KtexSnNfAStGCYhrnaDtEyKqhLdsLCoo+qBOsCi2D6c+P+tWb0pifo4kDVz+kYC6T0iaquEgeyqce4ipNt7OGuxoPZUW/aLsBElgBHu+dLENDHSf8AWpGwla5irCxobij3ifdVN1GyKSudHVj0ZY7P2RVAoE588pqTpoJnThFT29EmLA0eyfAMw+K1ror2of6iZZ6EDEdobpXsKA19QFJgEODJgk6AzwFcWLvAc60P0loPoqk8rog9JVxWWW75nTWrMM+UbZHmgoSpE25eJfXhMVYcCMyaUB2Zgzeu9mGAaXIJ4d22zax4DjVh2JZyLDHX4eFT519xZ438TzAbFuX7pRCoIE96YjQchrxFMbRwjWLptXCCwAMjgQeBE+v2UQxO1Gs3FuW4BHERxHMHqKmb2bPt4vsLod1PZ8UI6yQZB4GR7aizZVijyfRdixvJPiiujFqOLAfH2mnhfXiDm9c+2qbvOr2jcCX7xghRLDjpPADnNVe7irghg7Zo45mn20OHPHLHkjc+J4ZcWatfwyYkdg0gXBlMaRqJ9XAVeLmzEFtUEZQsRGnIR7JrN9xMy4ZHMszEsSzEk94jieAgVZ7u1Lzky8KZ7oA0Gsd7jOpEzwpso8jMcktlYuRmIHAGhlru4i6PvLI89P51NL94+Z+NOV6LjyjR5l7bHkMQOlOrcpgPTitRgEbFYgdsM3BLNw8J7zgqJ9QNS9yTFy7wA7OeQ+0NdOUUEu4nNfuacwvqVY+JNFtkoAmJ/wDhj++tRTleQaltEF8Th7zXjlAPeYMcq5hOhUnmZmKue5GOz4G1+iCn7rED3RWVXsISTBPE8POr5uA5Sw6Gfr5hPiAP4aWpuz0PBaeTiXI36TANlHRlPsYH5VBF2nku/GjUz2cmG4tEbAqMg82/xGlXWxroeyGXUEuR++1eU7kj5OVptHzagKtPCrJgb8vb8yPaIoHewxmfnRPATmt+DD4ipIvZWXHBXePlT2Ds9pcVR9oge0xUXBN8Km7G0vW/11+Iq1iUarhQU0NEMJcJM8qgop51LR6CStBoLUq8Fe1ENM79Ka/lMMfC5/D+NVTDvw8quPpRMHDf9Qe5DVDW6eAFWYv4oTLslR3m9VTN1yBjsPz749pBA98UKt3eOvOpmx7sYqweXaoZ/bFVNXAib/1P7m2V7Xgr2vJPTKt6SLBbAuR9hkf1BgPnWUtbB4cJrY988YtvBXy+soVA6s3dX3mfVWNWzFX+L/FkHk/yLTuLh1bGqp1AVz5ymX4NRXeTY5wzhlJNtuH6Jn6vsjU8daiejLD5sQz/AHbUT4kgAewGtJxGGW4pV1DKeINJzyrIP8dfYZRjHLAGpmxcd3DbPBNR5Hj7/jU/b27bYc5kl7RPmVnk3h41WcRaZQ4UxmUgHwPj7qj8nH6uNxR6Hj5FDIpMqO3sWLhP6TlveT86DuoqTftmTmEHp0phqzBiWLGomeRl9WbkaRugn9ltfq/xGjC8z1+HKhW7Q/s1kD7g/wA+2is6wP8AIqoUir3BDt5n412K8xGjt+sfjXivV66PPfY5FdrpqeA1rnPUjD4E3QRrBEEjx6eNc2krZl1tg3Z+zCbS3CDLy/7xLfA12uPuWi3ZtlLKQTAOgg6TwNH7+GCpoCABHDkOFBb+sAaTNebduzITb7AeJ3hxf5+77QPgKPbo7bLkI7O1wq5JaSYVlyiT4M1BsVs09RS3fHZ4u2P1l/eU/OKxtnpeFkXrR/ZoAuxTq4ioj14HpXI+wcExi9vXh7DG21xFKmSsxGbvcPXSqFjNh27jl2VSTEkgcgB8qVN9dniz+kqUmzIpinbWPgjwI91dsB0ppvV8KxaPHLngXEyOB1HkdanYH/eL+sPjQLY1wraWdOnkTNHdm4tUdXbVUYMQBJgamBzq5O1YjpmvIKcUUJ2JvHYxKg2bqvzgHvDzU6j1ijKa0LZoUFe14vCvaiHGdelC5+Vw8/db3kfhVHAjwotv7eJx17joQOMcFXTXlVcukjkIJ5mffyNWwVRQh7ZKQcqk7MwzXcRaRCMzOsa+M0PYCyQbjBJXMBcOQkHge9xHjUvdfatgY22WxFtOzYOxLQoA1PeOk+HOqHNKPZIoOU+jehxrqqna9JuAfE2rCYhGNwN3gYQERAZjABPejy8RRa9vZhF0bE2AenaJ8jXl0z0gF6U5+iKB+dHuRzrWYWA3n8OHWjvpg39SLAwt+xdCs3aIGDNqNJTmInUHnVCwu+SSouYcrm1DLcIXroCvuq3BNRjTI82KUpWjRdxNpi1i0H2bncPr+r/eA9ta4K+et3d7cGMa30jNZt24uWnAZi5VgYZRwJGuk8K0Q+nXZkwHvHysv84pOdqUrQ3BGUY0zQStZZtTZ5tPcQ/ZJI8uIjzFEb3pvwI0CYhj4Ig+L1SN7N6717Es6F7auQAO7OUCI5wfKkp0UxjydFcx2JBA+8S2vKCdPfNDwNakYyzlKiZ0PxqKR7aG7CmkpUi47H3rWzYRTbZio5EAcTXR9IYVjFk+ZcfhVXs4vtGJaJnxAk9Z5UP2hh3bgCI9/wDOjc10jvTkldhnE73XGuMyW5DGYZtB1gga+yplveUEa22noCD79Kr9pIAmnBVEZyXuSOKbCF/fhkYf2Zis6y4BjwygxWg7t70YfE2x2ZCHgUbQg+3WsuK11stzYvo66a6igyXLticuFSjo2y+AVjSqvtjuFdOVEe0JUMYII5Zh7uHroBtclj9Ux5/IxSIkOLsg4zaYAECfMx8RQY7WCXleIhlPhoQeNdY+w3jQpLBLr0nnXM9TxoLkmuzV1x1tuFxD+2v406DPAg+Rn4VnTWh0HsFcdmv3V/dFT2fa+u/g0eDSrOxcilWmf1X4K6461xbQs6qql2JACxMmvbdsuwVQSxMADiSeFaRut6OMRZYXXUFsuihh3J4zzLRpppqdafFNs+SeiH/Vy4NWWYGoUgx4QPGo1q1lJ1y5RJBEH31d8dZZAFAMnoNZ4H9r4UN2phcNZs3TfxIa8bbAYe1Dvmg5c+WcgniTHPWrOVInMcexfS7nUshBJBViConSCOlXTd70y4vDQt8DEoOZOW4B+uBB9Y9ddjCh1EgGRQzaG7KsDl0pS0Ns2Cz6b9mm0rG5czEa2xaYsp6E/VnyNA9of+oewD+Rwt1+hd0tj2DMazTAej7EMAVuKqzIOs0SsejcqQWcGDJGuvPWhUPk1stL4Dtbj3XYhmJMZS0yZJk+yp1jYNp11ZifZ1jQTpwqdb3hwNxRnsYvDkdFNxAfDIWkeYFdbOv2L1zJh8RbLngjh7TnXkHGvqp/JNCaaZl2/wBu5iEY3C9y7bAgG4zOba8co49yRoRy4+ITDYUsM1tdSAhGUBZ4aCBy86+kbG6C3NMQggagA8Tz1GoFVjfXcTCWSt+0y2rwdYtSIuCQCFQ6hoJMjp66S2r0NVmQvudiQEOXvE6DTlrEUQbdjFsfqx6tK0YoSycB8qKgAcdfGtSNMU2vurct969xbxHIUIu2wsgkkHiMxJ0GhE8xWk+k6yWtIy8QSIjrWTXJnWuejAxZxaHKftLwYHL0nN1JPjzovY2ZYxVy2qi2rvJYW34R1UniYnTrQbd3BpdvqjxB+Nafsbc21ZuLcAkqDExpM61y2cAz6OcvfV5YaieGYaifCagDeBkzK9gZuBOfh7RWlYiAuvSsg3nYvdYjQTyrJqkEm0L6abry0CNAAZgU1tEkISCJBFQrCwQamX9VI61P7jHtEG1t+6pEw45jXUf5mjtreazl7xK+BUkjwkCqw+Hg6SPXXVphzE0ffYKk10y14neHDXpVFaRAUkQPV+FRQwofZw6gyPOpQNOjpCpO2SA1LJTYNPW2rWCzTdk40NZT9XkZ9x1FDdpAEn63DnHwods7awFoAqT4kGKdGMU/dB8VpFbPLUeMmCr5Xq0/qMKhhNQasRggkx7f8j3UHv2xm0AoZ9Hq/T3yyobLCuKdArhkpFH1CeiMzV7TTAzxHtpU3ieW8rsibB3gOBvpiAi3Mk9xtAZBXjyOtaVhP/UPYaA+Euz+iyfMilSpsCBg3fXf18XhiLdgYe2zAsxcNccAzBy6KCYnUzVJ/rCwTs1ARTxAAHwpUqb0KDmBud0eVTUNKlWmlp2Ug7IaV3dXSlSojWZ/idtXLbugY6E6Hz61FTHZ2m4A/ny8q9pULYAZtk3lhcVi7QjgL90r6hmoQ2wBZvrcN57jZhBaSTPUmlSrWtBGi2bslKIu8V7SrEEyp77ANZj9L5GsxuYUTSpVrFSCO7eFjEJ4MK1lr8LSpVyCiVvbO3WGgEcuVUy8ZJkUqVLmGiIRrTjNFKlUsexkjhsODUQ4KDxpUqeAS00AqZZUFDXlKmMnmzxBT1sUqVYMLJsy4gTu8fFfnzp4uY4T6gKVKgPKnqQzcBich9TD8KH3pmlSpcj1/pupNjUmk7EilSpaPoJvQOL0qVKqDxG3Z//Z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4" name="AutoShape 4" descr="data:image/jpeg;base64,/9j/4AAQSkZJRgABAQAAAQABAAD/2wCEAAkGBhQSERQUExQVFRUWFhoYGBUYFxcYFxgXGRgXFxgcFRYXHSYeGBkkGRgYHy8gIycpLCwsFx4xNTAqNSYrLCkBCQoKDgwOGg8PGiwkHCQqLCwpLCkpKSwpKSksLSwsLCksLCwsLCksLCwsLiwpKSwpKSwsKSwpLCwsLCwsKSwpLP/AABEIALcBEwMBIgACEQEDEQH/xAAcAAABBQEBAQAAAAAAAAAAAAAFAAMEBgcCAQj/xABKEAACAQIDBQQGBQgHBwUAAAABAhEAAwQSIQUGMUFREyJhcQeBkaGxwRQyQlLRI1NicoKSwuEVFiSisvDxFzNDRIOT0ghjc4Sz/8QAGgEAAwEBAQEAAAAAAAAAAAAAAgMEAQAFBv/EACwRAAICAgIBAwQBAwUAAAAAAAABAhEDIRIxBBNBUQUiYXEyFIGhIyRCUsH/2gAMAwEAAhEDEQA/ABRavBBr0cYru6o4RSEUEZ6h4gmplyhePxBGnM9KNAsYe5Udnotb2SCBOvXWnk2MnT3mjoCivG5TbvVst7JQfZX2VJt4FRyHsFFRlGf3VJ4An1E0PvbMus2lq4fJG/CtXXDinVs11HUZNb3axLcLL+sR8alWtysUf+GB5sv41qa2adW1W0dRmKej7EnibY/aPyFSrXo1unjdtjyDH5CtIFuuxbrqNpFBs+jAfavnyVI95b5VKX0ZWfzl3+5+FXcJXQSto6inW/RrhhxN0/tAfBakp6PMIPsMfN2+VWsJXvZ1x1Fbtbj4Qf8ABB8yx+dGre6GEHDDWfWgPxqX2dd2dpA3r1oqQbSq0zxDAmR0oXo1DdvYOHXhYsj/AKafhUhcEg4Io8lA+AqFsTb30hnXJlgZhrMrMdKI2b2YxHlS3miml8jJY5RdM5NuoGIsAsZ8PgKl4fFlniAAZj1VzeTvN5/IUePJHIriKY3gMCrOFI0Ommh100PI1crXo6wg49sfO/d+TVWdmr+UXzHxFagoo26FSVsry+j/AAf5tj53rx/jpxdxMF+YB82uH4tR+lQ2bQDXcnBD/lrR81n406u6ODH/ACtj/tJ8xRelWGgwbs4UcMNY/wC1b/CnBsHDjhYs/wDbT8Kn0q44hjZNkcLVsfsL+FVb0gYRVsplVV7x4KB06Vdaqu/6/kU8z8BWpmVszrsq9qRkpUQYBzc65cQK7FwHgQfXTNwjjUqHMHbTxjoB2adp1EgQPM86jbNJuHtGEdBMwacx+IAKrrBOvl/rU6ykCAIpiAZJt6CTTyuImQBUPEqSrDSMpOsaka8/CpG6G4lzFg3LlwhDIXXvae4UfSsxXJ0iYLek8utdgVD23uLicODct3QyoQQAYYheUTEnWndlYrtbauRlJ4jjBrk7NcXHTJSinVWktunVSjMPFWnFWult0E2ptk9p2STPAx9Yk8AI4DjWGB1VrsLQXC7CxLBcx1jiGEieR15/KpWx8W+drVwjMkciCdNdDr665OwnFrtBMJXQWnVHhXYXwrTBoLXQSnshHEV0FrrOI7JTW08MA9wgAM9ormjXwmpjLwqfdwisdQDBpOeMpRqL2FHTsr9vCDDi3pr2WWY4nj8TQ/eDFnDXMNeM5SjqRrE5ZWR5mrdi8JmUwqlgDlzcJ5T4ULxuz8RcQB0sPEnKRIkfVjMNOUnxPSkxw1Jyf9v8DJz5L8glmOXA3iMuZtRyh/5UcvWu83n8hTn0C8cgJtMoJJBWBAkLHdMdZp67b1b9b5CqMcVHSAlK4pfAzgkhx5j4itLFZ1YXvez/ABCtGo5CWtipUqVCYKlSpVxwqVKlXHCqsb9ibK+Z+VWeq3vss2l8z/DXGrsonZV7UnJSrbDMeTHgqSSQ0iBGhGsy06EacuZ4RXqbSbk8ceJ00Hjz6UK/pC3EQZnjPLpFdjH2ch1fPIgQMuWDMmZBmI061Jcvgt4Y/wDsglh8ZmuKW72oq0WyaomFxam4gE6svxq+2xTYXWxGSKXQJ29eaGAkwBp1npHDSRWk7A3curhUUvJWCvZk2cqwCVIU6mftGaz/AGvauKM1poFwrbdYBBVjHBucxEaitS2LtHuCy7ZHAGn3o008OdNbMxRW7Bm28LirujO5UICMpC6Efaj6xkHUjXoKqm6tqMOvHUsdeJEmCfVV027juzFxUIDOsBfbqdeVVnDBLSgEhQBAkxWR7Cy17E1RTqioY2na/OJ7fwpy3tS0dO0T2x8aZTJ7RKcwpMTAJiqxuns65exDFhpAddR3tTGbSdIOnlVqy5lMEagweI1FC9xcW63fo91QrWQcrAEZlZy3DpMx50DG40nJWXe1jctrW2cwEBZ48ek9OA6iqBtq064+08hTcgieggZWPj+NaA7NlLRrnGk8Y8Y0FU/e3aNtMdakFmUZoXl90EcOp+VLclHbL54pZVxirYaVKq+Ku3LG1LV5sty3IC2gWDfVgZgJBXOZkA+NFE3mXnbaPMGg1jFsm1BjMva2ghXJAzKIiChPek6yPGglnhJVFgT+neTi3ODoveDwL28Kv0hg94s0nUkS5IAJAOVUA0Ovf8KGbZ2kMPazkZiSFRfvMeAprYOCupktm47W7aXGYkEC5cuXZTLmJMLbXkeYpvevZr3XwoUGBe1PLhIn1A0zE/t2RyWyI27m0LoDtcgngqNlC+Y509sXaeKsXxh8XDC5PZ3SROYCSrR1HDyq3bMx7hTnSABpGYSY4a8Ryn3VW9sK93GYQkABcRrAbkrHUsBM5eI0rOT9xjxxStFhLnj3Yr0MZGq++i1jZsjXQdI/zFSV2eg5VBl+qYMb423+hfEDJbPOPVUV7fefz/CrE2z15SKF4nBMrGeBOhp/j+dhzuovfwzmgcia+z/EKv8AVHyR7V/xCrt2g6irWJktnVKuO1HUe2uXxCjmPbQt1tgjk14bgHEj20NuYlnPMDoOJ8zXK4WopeXuoqzgorg8CDXVDUw4FSrTkeIpsM9umjiRVe3xH5NfM/w0bbGoNC6g/rD8aB70X1dFCsramYIPTpVJseyqZKVSBapVwwxG9uOWYkXIBJMZeE+ula3D11un93+dah/RdpuAHqJpptiJrBYesHn5VPykhvBP2M+sbm27bo7XDCsDqAOGvGjVraFuYB58Y0pnaOKP0sWwMygxJHUanzHyoXjMNdztB9/hxqzHj1ciWU90g/vCezs27gIJW5MRoDAZfMTm9laBstbGPwyXsveiGGuZH0kSPaPAiqXa2a12zcLgEi2GAJ0kEA8PBpoPu7i3wuJPaFuyJOfK0EcYZY4kGNK3009DFkcab6ZYcfhexxWTWDbLGSTBDCJnwMVG26gawGEGGGo14yPnXTXndb91kKjJKqTmIBZYzHm3WqtgL2a6UlhMgjiDGokV0IVL9GZHcb+R4Uzib4USxqZicIU15HgfZPxqtbSxBa43QaD1fzqmb0Rxj9wfs7/tZtC3bRTE95p5meAjrR7cneYXhduYu6Fh0RWgBEzhiCYGgLLGY88tZo1qpmyrLObiKTraZo69mvaR7FNRzWrZbik+Rv62HZPyd+06/eBDQOuYGIisz3j2hasYsnMLgcSLoIaCpNthpyBTl1qhO/QVJxuFKpYJ+3bLAdB2lxf4ffSsmKMtMs8fzcmF88fa/uXzDYlXUFWDDw+Y5U8bdZvYxLIZViCOYq77F2p2tnMxGZdG5eIPsqHN4zx7XR9V9O+sLyn6c1Uqv8B/d7a72rwts022MQeRP1SPXANXDacqmb7rK3sMfBjWUY3baqwKakR4CQaJYXefEYk3jcuaW7Rui2AFQ9m6MwI59zNVWCE1B8jwPqWXBPPeF/uujVb98XFH6hnQ84mI5032naYq1lH1ZPDhpr5aGPXQzCNetW+6AyEBhnMMoIBAMTMVD/recETcu2jcW40MymChEGADoR3hzGopflxyvFKOJXIieRKJole0J2BvRh8YmaxcDdVOjr+sp19fCi1fEyxyg+MlTF3Yqj45JRuoEj1a1IrxlnTrRwdNNHA3H4G1cw4OUQ4hhJ16jj1FVz+qmG/N/wB5/wAasOHJ7Ag8rke6mCtfcePPnijL5QPH2Af9VcP+b/vN+NFN39gWrdwuiAELEyTxPifCnoonsm3Csep+A/GaDypVjoySSRKFunlXSkopxRXn41sUcMleKtPV6KqWK3ZhSd5N27DXy7WwWcAky2p+ryPhVh2bgLdm0iKEXKo00nxknXjpS21hc1yzHNoPlofgDXOL2QYYoYZlcSANJ7y8SNA2scyeVUO0kkNjxfZLN1BoXUHp3a9oTf3ddmzdoQTE6DiAAToeZ19dKlXP8FCjhrc/8GZbk7e+l4fN2eQoxVgAck6EZJ4CDw5eyim08YtpJYgSYHi0GAPZ7qKbLvJh8P2SBOyXukRJdzxJI+0TrWT7bv3sRjLjufyNtWForJQZoXU/fgkmenSqvT++ib1ft0ENkXg+IctB0J98fA0N25igl5gJgR7CKmbt7LIzsCDwE8OPT3UO2gim8wddeHPiP9Ku9iUtuAxhhVAJLJk4/eXKPeRVQxmNh2HeBkzV3wfZoEaPqhW58oNV/erC20xuIC6DtG4TwNC9MPuJYcPiR9GutPAWxr1Ovyo+buy7mBRk+j9uo0HdF/tYhgR9ZgTm1OkeVBL+GT6JcAMS9v3B/wAapuz8PluzCcx9rQRMjXjpQ1t/sKb0l+P/AFk/aF0t9IYaJbIjpIHe+NUhfGrfgcarm6nLMLg8SrAmevAVuGx1t3UAZEYcIKqw9hFZOVaNx4+SbPnndbAWrl64Lwcotp27nHMPq8jpJq1bibkZxaxTPEl1FvLOZSrW21nTUnkauOP+jWtsHDW1tWDfwN1CVVUDO7DLIEAmFbxpbCvIu00wVuGTCYMqxMf7wtaZj5jT1zUc/IXJ4mtpX+x2FRjO5GbYH0bYi7gXxisgRQxyGc7KmjEaRyOk8qnbV3HxN7BYfE21U2rWFGbvANo1x2IXmACDVp3h2s1i59AsEFbWCZLg5F7mUnSNTlj9817i94vo9pcCrStrZz9qSNC7qsexZ1/TpP8AuHFTdbev0djXOThHsxyIqbs7EEJcWdCVn1TU7djc3E48ucOqsEgMWdVgnUcTJ4cqe2xutewLZL4UM3eGVswjhxFejSb2JuUVaIBWp+wMQFvrn+o+a2/6txTbb3NPqoWt2DBp7DXQlxS3AMD7CDrRtaAi9m+brXhicFYuEQSsEdCpKkeUgmqbv5iA1y1glYBrmrtEwWJyL5sQoJ5A1btygvZ4iyP+DibqD9R27VI9T+6sl3ixhvbUJUz/AGgKp/RV1UH2KDXKmuS7Ntp8PayvYbFPbYNbZlYRBBII9Y1FbN6OvSJ9IHYYph2w+o/DtB0MaZx7/Ma42zaz1Nc4bFFXDKSCpBBHEEagjxqPy/Dh5MKkt+zOUuLPqkV7QLc3eRcbhbd0EZ4AuL0cDXTkDxHgaO18RPG8cnGXaKk7BcQby/pK3+fbTLUts3TbfMOBAB1jSdTPhx9VQ/6Q8B7Zr6r6ZLngr4MlJRJUUVwIi2vt9uvzrOt69v461esfR0smzde3aYkMzh7j5RpI0iPXWlIsQBwFH5b2ogSlfQ/bqFtraTWQmRQzO0QTAAALEkgHkPfU63QPbmI/tNtdO5aZjInV2VRp+y1ZgxqWhd12G8Fez21aIkcOnX30/loXu7iS1tweKXGGmmhh19zCi1VqFaMOHtAkHoZHsI+demuMSTkaOOUx5xpVOwW873LqISwmeY5AnkKJRbejvYLbQ29kuMvT8BXtem0DqQCepAr2i9D8hrLH4McbeBkkG+bsXHAkroFIAJyiJOuvhQPa22LoVrAdFsSpHZjvMWBJzEc5nSKGY7DQXDfWUkesaH1VB2dZbLcKnWV05xqJFMjjqViedxouOykNq0o7+uusc+UVXttM7OHWTLEacjGlH9l2/wAkFKlh1Lcj7qDbbxIRwskRJ166VQCWLLc7IaN9UcvChe1tn4q5ea6ti8yuAZ7JiJygNBAjiDU27vTbUG1F1mCrOS1mAJUMNcw69KtuwvTFasYe3a+iY12QEEi0ACSSdJaefuoJS1oJFc2xi7lrDEOjLLAjMpWYRgePiy1VsBiJzkgwF+JAir1vjv8AjaCoq4HHLlzTNoNObLHA8oqppdCqtq5h8RaN54V7lsICwHDjPP31ykYx/dy2ouOAEBy/VmZHOdK0/dXaBFoKOPj04D4VnWyN3HCi4GI5gDuyP5jrNPYXfMYa+iue5qJnVdZIboNQR5mlZY2rRRgmovYO9KeBvfTTfcHI4UKw4d0RB6GdaGbuX3R81q49ly9pe0Qwyq9xUePU3urXsS9jH2chysrD3jhHjWcbX3TuYAXHYzaIXKwMNmF220HocqsZiNOVBB3pm5YVtGiH0NMbjXP6SxOdjq5S3mJnWW4nUUn9CpJYnaOJLMMrErblhoAD1EAaeFaLbRX1lvU7D4Gujgx1f99//KstiunaMk3g9HF3ZmBxOIw20MUGtpnyLlRWggHNk492aBekrGdsuDuzOewpPXMVRj7ya1jfKzduYPGJC9mcPe+9mkW2KxOh1FYth9qMLezCwCBSsXHQ3LZC90yo+sBpIrU2mHHpoc2NuE17u3RctsrlWXs82WbfaI5IOoPCAOnWq3jsKUe5bYMCrFYYAMIMagcDWl707wDD4khndEe1bEJcfLmGYEKVQiIgQwkR0is/2xtK04GVSbue4z3ZJzqSOz7p4EAHkOIp0ZaQhxam/gv+6+1voeDxd664zvbs3UJMFy9kqoHU50I9VZ/u3ric5M5EuXSf1Lbvr+1HtrjaG0c+GtrcBOVFFsjgAty7Kt4w8+GnXRjY4yWsW8kfkAgnrcu2xp+yHrP+NDLXKyJdeBTI9de2SWZFAliwA8TNWXfjdoWbxuWx3Xlio+zrrp0486CeaMckcb97BUW05HG6W9z4K6zI2UMuVhAOkyNOEg/E1oWG39xFxQyXVIP6C/hWM2uvx+VWbdnaRVxbOoY6eB/A0f8AT4ZSucU/2hUnKtMvW19577qma5pmgwqjQ+rwonssEIJ4ETxnjrr6qq+0lm03hB9/86suCxY7BbnLJmjyX+Vc8MMbqCpfgKE3KOz3CYt7mLwlsKjWS9wuxnMrYfVY1jVgPZWhpWU+hPaQvLiP/buswnkL0NofNX9tarbNeH5crza9h0eiSlZnvZvJdt7R7NFIW6Vti7AIUplB0PMNc99aUrVlFhRjw9w6Nh8cXHHVHKkjTxHuqzxNgy6Cfoz3lvXr+It3WEhVcRHCSn/jWii7WPej7BXbG0c1y26i4joSR3YEMonzX31rk1ZFWh0Umh/PWK7F3rC7X+hdgiFb1xM4CzFtXynhOoArZA9Y/tTdO8m8S4lVHYtcDTmWZazlbuzP1h76KqYOSNRYcu714pCVZkJGhItrHqlppVWdtDGm/c7N7SpmOUFJMDQSQefH10qJpfIiyh7RxoZQ7OJfvZO9PeJ1EiDr486IbFw+Gt2kuu7teukraSCq6NlPCZ4Djp4VULq3XcFyW14kzA+QirttmyFxWAA4Ldf/APQD5V1ujKXsE93tvWkYNc1U8JGg1Ik1O3z3UF5VxFrvADUIBOXjIA4x0qFZ2UuaY5EEA6fWYzp1BHso5szan0Zcq6LIOUcoM93pQShO+Q6E4uPBlO3f3js4HE4kXjcKt2eWEDEhVIhgxGXQr7KtKeknCw5AusqAEnKgAkwOB6mhu9m69rFbSF1bgVL1g3oGpDWsqNMcQQZHrFQhuXbtsx7VxD9mRCnWT9nKeh40Sbq0C406Yd/2oYYhosXTlIB0TnwjvUF3r3rs4pLBtIUNnEI5nLw4Nw8xXmG3FsF0Zrl1S7gQGt8dIkAdTwqPvDhMK2Hvm1cZrq2w0MEUGLiTwUS2nnXW/c6kaFtvFDDYULAErCjryrM7ew7b3JcFyToJIGpnlqePOrzt6+ty3hLjHObllWymDGi6gchqR7aZt4NOKos8ZAg1mCFW2b5LbaivYZ2fsMW0HZgJ+r7tasNxXvbOv21Vb164jrkYggyCEMGIIkayOE8qh4S9Nvpr8KFYzF3LbnsnKwSRwI11+q2hqueJSX2kmLO4SqfReMZvxicLZzHA9ottF7S4uItgSFGcwygkDgSAR51Xf9v88MED/wDZX5W6rGIx1zEAPcvXLjN95iqQOQtrCBfAg01ZtDNxXzkcev8AKlLxvlhZPJjf2I03dzf19o2rubDpaTvW5N4uSSpnuhBAErM8iYmKrDbtdnhLOCuMtzscx+oV1JmSJJB7xEgwYoDhxl7yOQRxKtDa6akdfhNG9n4lvrMxYkcSSTwgamjj49Su9HPyouDilsEbR3ixWEkXWbEWCIAdgXTl3XKkmeEnXxFUfHbR7e61xlVC3BFAVVUcFA8BzrSdubOF8G1MZtJ4xrM+6q3f9Gz6ZLqsJEggggc4iZ0oZ1FhY5Smtmv+j/Yq29lYdXtq4dDcZGUNOclhodPqlRWc+mPAWLF+1bw9pLUoblwIMoJY5U7o0EBW4ferVre8tpVVbIDBQFCluzIAEQAw46Vm29OxPpuNu3rjMAYVUEaKqgQW1nWTp1qaD3Y9xdFA3XsTjLJKswDg6ax0J8AYPqo96Rjf7QvbdgiWlBAJiSbhJ8eAHrq3bO2TasiLaAfE+ZNS2tjmP8+ulTxKeRZH7KglqNGFYBmIknnHr1/A0TwlyHBmNR8a0He/Zds4W4y20DKQ0hQDoddYngTVJTd++U7QWbhTjmymI5+YqmLpbFSi70Xq6mZGHVT7xQ67vHdXAui210tsouZjmEz9kqRz60Rwk5EnjlE+yhOHt929bPJiPj+FPzdJicbotfoK2V2eBe4RBu3mPqQBR781aWBVD3S3hTD4Sza7I91eIYaliWJiPGja75L+bb94fhXzs/D8mWSUuPb+UUepCuwvt7Gdlhbz8MttoPiRA95FZb6NCWN3LDBwWMnmrhh8TVl3t3nW9h+xCsDcJmSPqorXD/hFVj0cIQt0SVhZBESCSPbXoeJhni1NUwZyT6LljlKm3cIYdncVtG5FgrSI1EE1aGesc2nvliUe7ZLqyhmSSgEiSOVans7GdpZtP99Fb2qDV0Wmyrx1aaJ/b0I22o7Wy06l1HAdTz5VPz1A2qmY2D928vvkfGKJxQ7Nj+xlHxu5uPe4zC5ZUE6AMSAOWrLNKrpZ2+pUEW7keSctPzlKh4r4PKbPmKzfLNlHGJPzq+bRwy3nw91VdshdgcyKAe0J7yk5iJ6VTd2ca1q42U5SygTCmYM/aBq3rta4zIpeQ0/YtDlPEJI9RFBF32Ma+CwbJ1EnU+71UsYoMjw99cbMeBApnFjMSAY41SLB1rB2XdGxBvgKGAaw4R4Y5suo1WfEcfZ3isPgDoMHi3fgJxUZzyLkFiTx+qvqqybI3AxFwjMMi82bT2DifdWgbvbmWcKO4Jc8bjQW9X3R4D30iSiNjNpUYvhPR1iHGYYDQ66i/wDx3hr4xRjD7jC2PyuygeGv5b/zYGfdW7KtexSnNfAStGCYhrnaDtEyKqhLdsLCoo+qBOsCi2D6c+P+tWb0pifo4kDVz+kYC6T0iaquEgeyqce4ipNt7OGuxoPZUW/aLsBElgBHu+dLENDHSf8AWpGwla5irCxobij3ifdVN1GyKSudHVj0ZY7P2RVAoE588pqTpoJnThFT29EmLA0eyfAMw+K1ror2of6iZZ6EDEdobpXsKA19QFJgEODJgk6AzwFcWLvAc60P0loPoqk8rog9JVxWWW75nTWrMM+UbZHmgoSpE25eJfXhMVYcCMyaUB2Zgzeu9mGAaXIJ4d22zax4DjVh2JZyLDHX4eFT519xZ438TzAbFuX7pRCoIE96YjQchrxFMbRwjWLptXCCwAMjgQeBE+v2UQxO1Gs3FuW4BHERxHMHqKmb2bPt4vsLod1PZ8UI6yQZB4GR7aizZVijyfRdixvJPiiujFqOLAfH2mnhfXiDm9c+2qbvOr2jcCX7xghRLDjpPADnNVe7irghg7Zo45mn20OHPHLHkjc+J4ZcWatfwyYkdg0gXBlMaRqJ9XAVeLmzEFtUEZQsRGnIR7JrN9xMy4ZHMszEsSzEk94jieAgVZ7u1Lzky8KZ7oA0Gsd7jOpEzwpso8jMcktlYuRmIHAGhlru4i6PvLI89P51NL94+Z+NOV6LjyjR5l7bHkMQOlOrcpgPTitRgEbFYgdsM3BLNw8J7zgqJ9QNS9yTFy7wA7OeQ+0NdOUUEu4nNfuacwvqVY+JNFtkoAmJ/wDhj++tRTleQaltEF8Th7zXjlAPeYMcq5hOhUnmZmKue5GOz4G1+iCn7rED3RWVXsISTBPE8POr5uA5Sw6Gfr5hPiAP4aWpuz0PBaeTiXI36TANlHRlPsYH5VBF2nku/GjUz2cmG4tEbAqMg82/xGlXWxroeyGXUEuR++1eU7kj5OVptHzagKtPCrJgb8vb8yPaIoHewxmfnRPATmt+DD4ipIvZWXHBXePlT2Ds9pcVR9oge0xUXBN8Km7G0vW/11+Iq1iUarhQU0NEMJcJM8qgop51LR6CStBoLUq8Fe1ENM79Ka/lMMfC5/D+NVTDvw8quPpRMHDf9Qe5DVDW6eAFWYv4oTLslR3m9VTN1yBjsPz749pBA98UKt3eOvOpmx7sYqweXaoZ/bFVNXAib/1P7m2V7Xgr2vJPTKt6SLBbAuR9hkf1BgPnWUtbB4cJrY988YtvBXy+soVA6s3dX3mfVWNWzFX+L/FkHk/yLTuLh1bGqp1AVz5ymX4NRXeTY5wzhlJNtuH6Jn6vsjU8daiejLD5sQz/AHbUT4kgAewGtJxGGW4pV1DKeINJzyrIP8dfYZRjHLAGpmxcd3DbPBNR5Hj7/jU/b27bYc5kl7RPmVnk3h41WcRaZQ4UxmUgHwPj7qj8nH6uNxR6Hj5FDIpMqO3sWLhP6TlveT86DuoqTftmTmEHp0phqzBiWLGomeRl9WbkaRugn9ltfq/xGjC8z1+HKhW7Q/s1kD7g/wA+2is6wP8AIqoUir3BDt5n412K8xGjt+sfjXivV66PPfY5FdrpqeA1rnPUjD4E3QRrBEEjx6eNc2krZl1tg3Z+zCbS3CDLy/7xLfA12uPuWi3ZtlLKQTAOgg6TwNH7+GCpoCABHDkOFBb+sAaTNebduzITb7AeJ3hxf5+77QPgKPbo7bLkI7O1wq5JaSYVlyiT4M1BsVs09RS3fHZ4u2P1l/eU/OKxtnpeFkXrR/ZoAuxTq4ioj14HpXI+wcExi9vXh7DG21xFKmSsxGbvcPXSqFjNh27jl2VSTEkgcgB8qVN9dniz+kqUmzIpinbWPgjwI91dsB0ppvV8KxaPHLngXEyOB1HkdanYH/eL+sPjQLY1wraWdOnkTNHdm4tUdXbVUYMQBJgamBzq5O1YjpmvIKcUUJ2JvHYxKg2bqvzgHvDzU6j1ijKa0LZoUFe14vCvaiHGdelC5+Vw8/db3kfhVHAjwotv7eJx17joQOMcFXTXlVcukjkIJ5mffyNWwVRQh7ZKQcqk7MwzXcRaRCMzOsa+M0PYCyQbjBJXMBcOQkHge9xHjUvdfatgY22WxFtOzYOxLQoA1PeOk+HOqHNKPZIoOU+jehxrqqna9JuAfE2rCYhGNwN3gYQERAZjABPejy8RRa9vZhF0bE2AenaJ8jXl0z0gF6U5+iKB+dHuRzrWYWA3n8OHWjvpg39SLAwt+xdCs3aIGDNqNJTmInUHnVCwu+SSouYcrm1DLcIXroCvuq3BNRjTI82KUpWjRdxNpi1i0H2bncPr+r/eA9ta4K+et3d7cGMa30jNZt24uWnAZi5VgYZRwJGuk8K0Q+nXZkwHvHysv84pOdqUrQ3BGUY0zQStZZtTZ5tPcQ/ZJI8uIjzFEb3pvwI0CYhj4Ig+L1SN7N6717Es6F7auQAO7OUCI5wfKkp0UxjydFcx2JBA+8S2vKCdPfNDwNakYyzlKiZ0PxqKR7aG7CmkpUi47H3rWzYRTbZio5EAcTXR9IYVjFk+ZcfhVXs4vtGJaJnxAk9Z5UP2hh3bgCI9/wDOjc10jvTkldhnE73XGuMyW5DGYZtB1gga+yplveUEa22noCD79Kr9pIAmnBVEZyXuSOKbCF/fhkYf2Zis6y4BjwygxWg7t70YfE2x2ZCHgUbQg+3WsuK11stzYvo66a6igyXLticuFSjo2y+AVjSqvtjuFdOVEe0JUMYII5Zh7uHroBtclj9Ux5/IxSIkOLsg4zaYAECfMx8RQY7WCXleIhlPhoQeNdY+w3jQpLBLr0nnXM9TxoLkmuzV1x1tuFxD+2v406DPAg+Rn4VnTWh0HsFcdmv3V/dFT2fa+u/g0eDSrOxcilWmf1X4K6461xbQs6qql2JACxMmvbdsuwVQSxMADiSeFaRut6OMRZYXXUFsuihh3J4zzLRpppqdafFNs+SeiH/Vy4NWWYGoUgx4QPGo1q1lJ1y5RJBEH31d8dZZAFAMnoNZ4H9r4UN2phcNZs3TfxIa8bbAYe1Dvmg5c+WcgniTHPWrOVInMcexfS7nUshBJBViConSCOlXTd70y4vDQt8DEoOZOW4B+uBB9Y9ddjCh1EgGRQzaG7KsDl0pS0Ns2Cz6b9mm0rG5czEa2xaYsp6E/VnyNA9of+oewD+Rwt1+hd0tj2DMazTAej7EMAVuKqzIOs0SsejcqQWcGDJGuvPWhUPk1stL4Dtbj3XYhmJMZS0yZJk+yp1jYNp11ZifZ1jQTpwqdb3hwNxRnsYvDkdFNxAfDIWkeYFdbOv2L1zJh8RbLngjh7TnXkHGvqp/JNCaaZl2/wBu5iEY3C9y7bAgG4zOba8co49yRoRy4+ITDYUsM1tdSAhGUBZ4aCBy86+kbG6C3NMQggagA8Tz1GoFVjfXcTCWSt+0y2rwdYtSIuCQCFQ6hoJMjp66S2r0NVmQvudiQEOXvE6DTlrEUQbdjFsfqx6tK0YoSycB8qKgAcdfGtSNMU2vurct969xbxHIUIu2wsgkkHiMxJ0GhE8xWk+k6yWtIy8QSIjrWTXJnWuejAxZxaHKftLwYHL0nN1JPjzovY2ZYxVy2qi2rvJYW34R1UniYnTrQbd3BpdvqjxB+Nafsbc21ZuLcAkqDExpM61y2cAz6OcvfV5YaieGYaifCagDeBkzK9gZuBOfh7RWlYiAuvSsg3nYvdYjQTyrJqkEm0L6abry0CNAAZgU1tEkISCJBFQrCwQamX9VI61P7jHtEG1t+6pEw45jXUf5mjtreazl7xK+BUkjwkCqw+Hg6SPXXVphzE0ffYKk10y14neHDXpVFaRAUkQPV+FRQwofZw6gyPOpQNOjpCpO2SA1LJTYNPW2rWCzTdk40NZT9XkZ9x1FDdpAEn63DnHwods7awFoAqT4kGKdGMU/dB8VpFbPLUeMmCr5Xq0/qMKhhNQasRggkx7f8j3UHv2xm0AoZ9Hq/T3yyobLCuKdArhkpFH1CeiMzV7TTAzxHtpU3ieW8rsibB3gOBvpiAi3Mk9xtAZBXjyOtaVhP/UPYaA+Euz+iyfMilSpsCBg3fXf18XhiLdgYe2zAsxcNccAzBy6KCYnUzVJ/rCwTs1ARTxAAHwpUqb0KDmBud0eVTUNKlWmlp2Ug7IaV3dXSlSojWZ/idtXLbugY6E6Hz61FTHZ2m4A/ny8q9pULYAZtk3lhcVi7QjgL90r6hmoQ2wBZvrcN57jZhBaSTPUmlSrWtBGi2bslKIu8V7SrEEyp77ANZj9L5GsxuYUTSpVrFSCO7eFjEJ4MK1lr8LSpVyCiVvbO3WGgEcuVUy8ZJkUqVLmGiIRrTjNFKlUsexkjhsODUQ4KDxpUqeAS00AqZZUFDXlKmMnmzxBT1sUqVYMLJsy4gTu8fFfnzp4uY4T6gKVKgPKnqQzcBich9TD8KH3pmlSpcj1/pupNjUmk7EilSpaPoJvQOL0qVKqDxG3Z//Z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6" name="1 Título"/>
          <p:cNvSpPr txBox="1">
            <a:spLocks/>
          </p:cNvSpPr>
          <p:nvPr/>
        </p:nvSpPr>
        <p:spPr bwMode="auto">
          <a:xfrm>
            <a:off x="900113" y="-15875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>
                <a:solidFill>
                  <a:srgbClr val="C00000"/>
                </a:solidFill>
              </a:rPr>
              <a:t>Startup Cinepapaya</a:t>
            </a:r>
            <a:endParaRPr lang="es-PE" sz="2800" b="1" dirty="0">
              <a:solidFill>
                <a:srgbClr val="C00000"/>
              </a:solidFill>
            </a:endParaRPr>
          </a:p>
          <a:p>
            <a:pPr algn="r" eaLnBrk="1" hangingPunct="1"/>
            <a:endParaRPr lang="es-PE" sz="2800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-7732"/>
            <a:ext cx="184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25577"/>
                </a:solidFill>
                <a:latin typeface="Arial"/>
              </a:rPr>
              <a:t>@</a:t>
            </a:r>
            <a:r>
              <a:rPr lang="en-US" sz="2800" b="1" dirty="0" err="1">
                <a:solidFill>
                  <a:srgbClr val="325577"/>
                </a:solidFill>
                <a:latin typeface="Arial"/>
              </a:rPr>
              <a:t>urteaga</a:t>
            </a:r>
            <a:endParaRPr lang="es-ES_tradnl" sz="2800" dirty="0">
              <a:solidFill>
                <a:srgbClr val="325577"/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26" y="1663762"/>
            <a:ext cx="7628470" cy="3872938"/>
          </a:xfrm>
          <a:prstGeom prst="rect">
            <a:avLst/>
          </a:prstGeom>
        </p:spPr>
      </p:pic>
      <p:sp>
        <p:nvSpPr>
          <p:cNvPr id="7" name="5 CuadroTexto"/>
          <p:cNvSpPr txBox="1">
            <a:spLocks noChangeArrowheads="1"/>
          </p:cNvSpPr>
          <p:nvPr/>
        </p:nvSpPr>
        <p:spPr bwMode="auto">
          <a:xfrm>
            <a:off x="8" y="997479"/>
            <a:ext cx="9143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PE" sz="2800" dirty="0">
                <a:solidFill>
                  <a:srgbClr val="17375E"/>
                </a:solidFill>
                <a:latin typeface="Calibri" charset="0"/>
              </a:rPr>
              <a:t>Colaboración con </a:t>
            </a:r>
            <a:r>
              <a:rPr lang="es-PE" sz="2800" b="1" dirty="0" smtClean="0">
                <a:solidFill>
                  <a:srgbClr val="17375E"/>
                </a:solidFill>
                <a:latin typeface="Calibri" charset="0"/>
              </a:rPr>
              <a:t>Google</a:t>
            </a:r>
            <a:endParaRPr lang="es-PE" sz="2800" dirty="0">
              <a:solidFill>
                <a:srgbClr val="17375E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101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AutoShape 2" descr="data:image/jpeg;base64,/9j/4AAQSkZJRgABAQAAAQABAAD/2wCEAAkGBhQSERQUExQVFRUWFhoYGBUYFxcYFxgXGRgXFxgcFRYXHSYeGBkkGRgYHy8gIycpLCwsFx4xNTAqNSYrLCkBCQoKDgwOGg8PGiwkHCQqLCwpLCkpKSwpKSksLSwsLCksLCwsLCksLCwsLiwpKSwpKSwsKSwpLCwsLCwsKSwpLP/AABEIALcBEwMBIgACEQEDEQH/xAAcAAABBQEBAQAAAAAAAAAAAAAFAAMEBgcCAQj/xABKEAACAQIDBQQGBQgHBwUAAAABAhEAAwQSIQUGMUFREyJhcQeBkaGxwRQyQlLRI1NicoKSwuEVFiSisvDxFzNDRIOT0ghjc4Sz/8QAGgEAAwEBAQEAAAAAAAAAAAAAAgMEAQAFBv/EACwRAAICAgIBAwQBAwUAAAAAAAABAhEDIRIxBBNBUQUiYXEyFIGhIyRCUsH/2gAMAwEAAhEDEQA/ABRavBBr0cYru6o4RSEUEZ6h4gmplyhePxBGnM9KNAsYe5Udnotb2SCBOvXWnk2MnT3mjoCivG5TbvVst7JQfZX2VJt4FRyHsFFRlGf3VJ4An1E0PvbMus2lq4fJG/CtXXDinVs11HUZNb3axLcLL+sR8alWtysUf+GB5sv41qa2adW1W0dRmKej7EnibY/aPyFSrXo1unjdtjyDH5CtIFuuxbrqNpFBs+jAfavnyVI95b5VKX0ZWfzl3+5+FXcJXQSto6inW/RrhhxN0/tAfBakp6PMIPsMfN2+VWsJXvZ1x1Fbtbj4Qf8ABB8yx+dGre6GEHDDWfWgPxqX2dd2dpA3r1oqQbSq0zxDAmR0oXo1DdvYOHXhYsj/AKafhUhcEg4Io8lA+AqFsTb30hnXJlgZhrMrMdKI2b2YxHlS3miml8jJY5RdM5NuoGIsAsZ8PgKl4fFlniAAZj1VzeTvN5/IUePJHIriKY3gMCrOFI0Ommh100PI1crXo6wg49sfO/d+TVWdmr+UXzHxFagoo26FSVsry+j/AAf5tj53rx/jpxdxMF+YB82uH4tR+lQ2bQDXcnBD/lrR81n406u6ODH/ACtj/tJ8xRelWGgwbs4UcMNY/wC1b/CnBsHDjhYs/wDbT8Kn0q44hjZNkcLVsfsL+FVb0gYRVsplVV7x4KB06Vdaqu/6/kU8z8BWpmVszrsq9qRkpUQYBzc65cQK7FwHgQfXTNwjjUqHMHbTxjoB2adp1EgQPM86jbNJuHtGEdBMwacx+IAKrrBOvl/rU6ykCAIpiAZJt6CTTyuImQBUPEqSrDSMpOsaka8/CpG6G4lzFg3LlwhDIXXvae4UfSsxXJ0iYLek8utdgVD23uLicODct3QyoQQAYYheUTEnWndlYrtbauRlJ4jjBrk7NcXHTJSinVWktunVSjMPFWnFWult0E2ptk9p2STPAx9Yk8AI4DjWGB1VrsLQXC7CxLBcx1jiGEieR15/KpWx8W+drVwjMkciCdNdDr665OwnFrtBMJXQWnVHhXYXwrTBoLXQSnshHEV0FrrOI7JTW08MA9wgAM9ormjXwmpjLwqfdwisdQDBpOeMpRqL2FHTsr9vCDDi3pr2WWY4nj8TQ/eDFnDXMNeM5SjqRrE5ZWR5mrdi8JmUwqlgDlzcJ5T4ULxuz8RcQB0sPEnKRIkfVjMNOUnxPSkxw1Jyf9v8DJz5L8glmOXA3iMuZtRyh/5UcvWu83n8hTn0C8cgJtMoJJBWBAkLHdMdZp67b1b9b5CqMcVHSAlK4pfAzgkhx5j4itLFZ1YXvez/ABCtGo5CWtipUqVCYKlSpVxwqVKlXHCqsb9ibK+Z+VWeq3vss2l8z/DXGrsonZV7UnJSrbDMeTHgqSSQ0iBGhGsy06EacuZ4RXqbSbk8ceJ00Hjz6UK/pC3EQZnjPLpFdjH2ch1fPIgQMuWDMmZBmI061Jcvgt4Y/wDsglh8ZmuKW72oq0WyaomFxam4gE6svxq+2xTYXWxGSKXQJ29eaGAkwBp1npHDSRWk7A3curhUUvJWCvZk2cqwCVIU6mftGaz/AGvauKM1poFwrbdYBBVjHBucxEaitS2LtHuCy7ZHAGn3o008OdNbMxRW7Bm28LirujO5UICMpC6Efaj6xkHUjXoKqm6tqMOvHUsdeJEmCfVV027juzFxUIDOsBfbqdeVVnDBLSgEhQBAkxWR7Cy17E1RTqioY2na/OJ7fwpy3tS0dO0T2x8aZTJ7RKcwpMTAJiqxuns65exDFhpAddR3tTGbSdIOnlVqy5lMEagweI1FC9xcW63fo91QrWQcrAEZlZy3DpMx50DG40nJWXe1jctrW2cwEBZ48ek9OA6iqBtq064+08hTcgieggZWPj+NaA7NlLRrnGk8Y8Y0FU/e3aNtMdakFmUZoXl90EcOp+VLclHbL54pZVxirYaVKq+Ku3LG1LV5sty3IC2gWDfVgZgJBXOZkA+NFE3mXnbaPMGg1jFsm1BjMva2ghXJAzKIiChPek6yPGglnhJVFgT+neTi3ODoveDwL28Kv0hg94s0nUkS5IAJAOVUA0Ovf8KGbZ2kMPazkZiSFRfvMeAprYOCupktm47W7aXGYkEC5cuXZTLmJMLbXkeYpvevZr3XwoUGBe1PLhIn1A0zE/t2RyWyI27m0LoDtcgngqNlC+Y509sXaeKsXxh8XDC5PZ3SROYCSrR1HDyq3bMx7hTnSABpGYSY4a8Ryn3VW9sK93GYQkABcRrAbkrHUsBM5eI0rOT9xjxxStFhLnj3Yr0MZGq++i1jZsjXQdI/zFSV2eg5VBl+qYMb423+hfEDJbPOPVUV7fefz/CrE2z15SKF4nBMrGeBOhp/j+dhzuovfwzmgcia+z/EKv8AVHyR7V/xCrt2g6irWJktnVKuO1HUe2uXxCjmPbQt1tgjk14bgHEj20NuYlnPMDoOJ8zXK4WopeXuoqzgorg8CDXVDUw4FSrTkeIpsM9umjiRVe3xH5NfM/w0bbGoNC6g/rD8aB70X1dFCsramYIPTpVJseyqZKVSBapVwwxG9uOWYkXIBJMZeE+ula3D11un93+dah/RdpuAHqJpptiJrBYesHn5VPykhvBP2M+sbm27bo7XDCsDqAOGvGjVraFuYB58Y0pnaOKP0sWwMygxJHUanzHyoXjMNdztB9/hxqzHj1ciWU90g/vCezs27gIJW5MRoDAZfMTm9laBstbGPwyXsveiGGuZH0kSPaPAiqXa2a12zcLgEi2GAJ0kEA8PBpoPu7i3wuJPaFuyJOfK0EcYZY4kGNK3009DFkcab6ZYcfhexxWTWDbLGSTBDCJnwMVG26gawGEGGGo14yPnXTXndb91kKjJKqTmIBZYzHm3WqtgL2a6UlhMgjiDGokV0IVL9GZHcb+R4Uzib4USxqZicIU15HgfZPxqtbSxBa43QaD1fzqmb0Rxj9wfs7/tZtC3bRTE95p5meAjrR7cneYXhduYu6Fh0RWgBEzhiCYGgLLGY88tZo1qpmyrLObiKTraZo69mvaR7FNRzWrZbik+Rv62HZPyd+06/eBDQOuYGIisz3j2hasYsnMLgcSLoIaCpNthpyBTl1qhO/QVJxuFKpYJ+3bLAdB2lxf4ffSsmKMtMs8fzcmF88fa/uXzDYlXUFWDDw+Y5U8bdZvYxLIZViCOYq77F2p2tnMxGZdG5eIPsqHN4zx7XR9V9O+sLyn6c1Uqv8B/d7a72rwts022MQeRP1SPXANXDacqmb7rK3sMfBjWUY3baqwKakR4CQaJYXefEYk3jcuaW7Rui2AFQ9m6MwI59zNVWCE1B8jwPqWXBPPeF/uujVb98XFH6hnQ84mI5032naYq1lH1ZPDhpr5aGPXQzCNetW+6AyEBhnMMoIBAMTMVD/recETcu2jcW40MymChEGADoR3hzGopflxyvFKOJXIieRKJole0J2BvRh8YmaxcDdVOjr+sp19fCi1fEyxyg+MlTF3Yqj45JRuoEj1a1IrxlnTrRwdNNHA3H4G1cw4OUQ4hhJ16jj1FVz+qmG/N/wB5/wAasOHJ7Ag8rke6mCtfcePPnijL5QPH2Af9VcP+b/vN+NFN39gWrdwuiAELEyTxPifCnoonsm3Csep+A/GaDypVjoySSRKFunlXSkopxRXn41sUcMleKtPV6KqWK3ZhSd5N27DXy7WwWcAky2p+ryPhVh2bgLdm0iKEXKo00nxknXjpS21hc1yzHNoPlofgDXOL2QYYoYZlcSANJ7y8SNA2scyeVUO0kkNjxfZLN1BoXUHp3a9oTf3ddmzdoQTE6DiAAToeZ19dKlXP8FCjhrc/8GZbk7e+l4fN2eQoxVgAck6EZJ4CDw5eyim08YtpJYgSYHi0GAPZ7qKbLvJh8P2SBOyXukRJdzxJI+0TrWT7bv3sRjLjufyNtWForJQZoXU/fgkmenSqvT++ib1ft0ENkXg+IctB0J98fA0N25igl5gJgR7CKmbt7LIzsCDwE8OPT3UO2gim8wddeHPiP9Ku9iUtuAxhhVAJLJk4/eXKPeRVQxmNh2HeBkzV3wfZoEaPqhW58oNV/erC20xuIC6DtG4TwNC9MPuJYcPiR9GutPAWxr1Ovyo+buy7mBRk+j9uo0HdF/tYhgR9ZgTm1OkeVBL+GT6JcAMS9v3B/wAapuz8PluzCcx9rQRMjXjpQ1t/sKb0l+P/AFk/aF0t9IYaJbIjpIHe+NUhfGrfgcarm6nLMLg8SrAmevAVuGx1t3UAZEYcIKqw9hFZOVaNx4+SbPnndbAWrl64Lwcotp27nHMPq8jpJq1bibkZxaxTPEl1FvLOZSrW21nTUnkauOP+jWtsHDW1tWDfwN1CVVUDO7DLIEAmFbxpbCvIu00wVuGTCYMqxMf7wtaZj5jT1zUc/IXJ4mtpX+x2FRjO5GbYH0bYi7gXxisgRQxyGc7KmjEaRyOk8qnbV3HxN7BYfE21U2rWFGbvANo1x2IXmACDVp3h2s1i59AsEFbWCZLg5F7mUnSNTlj9817i94vo9pcCrStrZz9qSNC7qsexZ1/TpP8AuHFTdbev0djXOThHsxyIqbs7EEJcWdCVn1TU7djc3E48ucOqsEgMWdVgnUcTJ4cqe2xutewLZL4UM3eGVswjhxFejSb2JuUVaIBWp+wMQFvrn+o+a2/6txTbb3NPqoWt2DBp7DXQlxS3AMD7CDrRtaAi9m+brXhicFYuEQSsEdCpKkeUgmqbv5iA1y1glYBrmrtEwWJyL5sQoJ5A1btygvZ4iyP+DibqD9R27VI9T+6sl3ixhvbUJUz/AGgKp/RV1UH2KDXKmuS7Ntp8PayvYbFPbYNbZlYRBBII9Y1FbN6OvSJ9IHYYph2w+o/DtB0MaZx7/Ma42zaz1Nc4bFFXDKSCpBBHEEagjxqPy/Dh5MKkt+zOUuLPqkV7QLc3eRcbhbd0EZ4AuL0cDXTkDxHgaO18RPG8cnGXaKk7BcQby/pK3+fbTLUts3TbfMOBAB1jSdTPhx9VQ/6Q8B7Zr6r6ZLngr4MlJRJUUVwIi2vt9uvzrOt69v461esfR0smzde3aYkMzh7j5RpI0iPXWlIsQBwFH5b2ogSlfQ/bqFtraTWQmRQzO0QTAAALEkgHkPfU63QPbmI/tNtdO5aZjInV2VRp+y1ZgxqWhd12G8Fez21aIkcOnX30/loXu7iS1tweKXGGmmhh19zCi1VqFaMOHtAkHoZHsI+demuMSTkaOOUx5xpVOwW873LqISwmeY5AnkKJRbejvYLbQ29kuMvT8BXtem0DqQCepAr2i9D8hrLH4McbeBkkG+bsXHAkroFIAJyiJOuvhQPa22LoVrAdFsSpHZjvMWBJzEc5nSKGY7DQXDfWUkesaH1VB2dZbLcKnWV05xqJFMjjqViedxouOykNq0o7+uusc+UVXttM7OHWTLEacjGlH9l2/wAkFKlh1Lcj7qDbbxIRwskRJ166VQCWLLc7IaN9UcvChe1tn4q5ea6ti8yuAZ7JiJygNBAjiDU27vTbUG1F1mCrOS1mAJUMNcw69KtuwvTFasYe3a+iY12QEEi0ACSSdJaefuoJS1oJFc2xi7lrDEOjLLAjMpWYRgePiy1VsBiJzkgwF+JAir1vjv8AjaCoq4HHLlzTNoNObLHA8oqppdCqtq5h8RaN54V7lsICwHDjPP31ykYx/dy2ouOAEBy/VmZHOdK0/dXaBFoKOPj04D4VnWyN3HCi4GI5gDuyP5jrNPYXfMYa+iue5qJnVdZIboNQR5mlZY2rRRgmovYO9KeBvfTTfcHI4UKw4d0RB6GdaGbuX3R81q49ly9pe0Qwyq9xUePU3urXsS9jH2chysrD3jhHjWcbX3TuYAXHYzaIXKwMNmF220HocqsZiNOVBB3pm5YVtGiH0NMbjXP6SxOdjq5S3mJnWW4nUUn9CpJYnaOJLMMrErblhoAD1EAaeFaLbRX1lvU7D4Gujgx1f99//KstiunaMk3g9HF3ZmBxOIw20MUGtpnyLlRWggHNk492aBekrGdsuDuzOewpPXMVRj7ya1jfKzduYPGJC9mcPe+9mkW2KxOh1FYth9qMLezCwCBSsXHQ3LZC90yo+sBpIrU2mHHpoc2NuE17u3RctsrlWXs82WbfaI5IOoPCAOnWq3jsKUe5bYMCrFYYAMIMagcDWl707wDD4khndEe1bEJcfLmGYEKVQiIgQwkR0is/2xtK04GVSbue4z3ZJzqSOz7p4EAHkOIp0ZaQhxam/gv+6+1voeDxd664zvbs3UJMFy9kqoHU50I9VZ/u3ric5M5EuXSf1Lbvr+1HtrjaG0c+GtrcBOVFFsjgAty7Kt4w8+GnXRjY4yWsW8kfkAgnrcu2xp+yHrP+NDLXKyJdeBTI9de2SWZFAliwA8TNWXfjdoWbxuWx3Xlio+zrrp0486CeaMckcb97BUW05HG6W9z4K6zI2UMuVhAOkyNOEg/E1oWG39xFxQyXVIP6C/hWM2uvx+VWbdnaRVxbOoY6eB/A0f8AT4ZSucU/2hUnKtMvW19577qma5pmgwqjQ+rwonssEIJ4ETxnjrr6qq+0lm03hB9/86suCxY7BbnLJmjyX+Vc8MMbqCpfgKE3KOz3CYt7mLwlsKjWS9wuxnMrYfVY1jVgPZWhpWU+hPaQvLiP/buswnkL0NofNX9tarbNeH5crza9h0eiSlZnvZvJdt7R7NFIW6Vti7AIUplB0PMNc99aUrVlFhRjw9w6Nh8cXHHVHKkjTxHuqzxNgy6Cfoz3lvXr+It3WEhVcRHCSn/jWii7WPej7BXbG0c1y26i4joSR3YEMonzX31rk1ZFWh0Umh/PWK7F3rC7X+hdgiFb1xM4CzFtXynhOoArZA9Y/tTdO8m8S4lVHYtcDTmWZazlbuzP1h76KqYOSNRYcu714pCVZkJGhItrHqlppVWdtDGm/c7N7SpmOUFJMDQSQefH10qJpfIiyh7RxoZQ7OJfvZO9PeJ1EiDr486IbFw+Gt2kuu7teukraSCq6NlPCZ4Djp4VULq3XcFyW14kzA+QirttmyFxWAA4Ldf/APQD5V1ujKXsE93tvWkYNc1U8JGg1Ik1O3z3UF5VxFrvADUIBOXjIA4x0qFZ2UuaY5EEA6fWYzp1BHso5szan0Zcq6LIOUcoM93pQShO+Q6E4uPBlO3f3js4HE4kXjcKt2eWEDEhVIhgxGXQr7KtKeknCw5AusqAEnKgAkwOB6mhu9m69rFbSF1bgVL1g3oGpDWsqNMcQQZHrFQhuXbtsx7VxD9mRCnWT9nKeh40Sbq0C406Yd/2oYYhosXTlIB0TnwjvUF3r3rs4pLBtIUNnEI5nLw4Nw8xXmG3FsF0Zrl1S7gQGt8dIkAdTwqPvDhMK2Hvm1cZrq2w0MEUGLiTwUS2nnXW/c6kaFtvFDDYULAErCjryrM7ew7b3JcFyToJIGpnlqePOrzt6+ty3hLjHObllWymDGi6gchqR7aZt4NOKos8ZAg1mCFW2b5LbaivYZ2fsMW0HZgJ+r7tasNxXvbOv21Vb164jrkYggyCEMGIIkayOE8qh4S9Nvpr8KFYzF3LbnsnKwSRwI11+q2hqueJSX2kmLO4SqfReMZvxicLZzHA9ottF7S4uItgSFGcwygkDgSAR51Xf9v88MED/wDZX5W6rGIx1zEAPcvXLjN95iqQOQtrCBfAg01ZtDNxXzkcev8AKlLxvlhZPJjf2I03dzf19o2rubDpaTvW5N4uSSpnuhBAErM8iYmKrDbtdnhLOCuMtzscx+oV1JmSJJB7xEgwYoDhxl7yOQRxKtDa6akdfhNG9n4lvrMxYkcSSTwgamjj49Su9HPyouDilsEbR3ixWEkXWbEWCIAdgXTl3XKkmeEnXxFUfHbR7e61xlVC3BFAVVUcFA8BzrSdubOF8G1MZtJ4xrM+6q3f9Gz6ZLqsJEggggc4iZ0oZ1FhY5Smtmv+j/Yq29lYdXtq4dDcZGUNOclhodPqlRWc+mPAWLF+1bw9pLUoblwIMoJY5U7o0EBW4ferVre8tpVVbIDBQFCluzIAEQAw46Vm29OxPpuNu3rjMAYVUEaKqgQW1nWTp1qaD3Y9xdFA3XsTjLJKswDg6ax0J8AYPqo96Rjf7QvbdgiWlBAJiSbhJ8eAHrq3bO2TasiLaAfE+ZNS2tjmP8+ulTxKeRZH7KglqNGFYBmIknnHr1/A0TwlyHBmNR8a0He/Zds4W4y20DKQ0hQDoddYngTVJTd++U7QWbhTjmymI5+YqmLpbFSi70Xq6mZGHVT7xQ67vHdXAui210tsouZjmEz9kqRz60Rwk5EnjlE+yhOHt929bPJiPj+FPzdJicbotfoK2V2eBe4RBu3mPqQBR781aWBVD3S3hTD4Sza7I91eIYaliWJiPGja75L+bb94fhXzs/D8mWSUuPb+UUepCuwvt7Gdlhbz8MttoPiRA95FZb6NCWN3LDBwWMnmrhh8TVl3t3nW9h+xCsDcJmSPqorXD/hFVj0cIQt0SVhZBESCSPbXoeJhni1NUwZyT6LljlKm3cIYdncVtG5FgrSI1EE1aGesc2nvliUe7ZLqyhmSSgEiSOVans7GdpZtP99Fb2qDV0Wmyrx1aaJ/b0I22o7Wy06l1HAdTz5VPz1A2qmY2D928vvkfGKJxQ7Nj+xlHxu5uPe4zC5ZUE6AMSAOWrLNKrpZ2+pUEW7keSctPzlKh4r4PKbPmKzfLNlHGJPzq+bRwy3nw91VdshdgcyKAe0J7yk5iJ6VTd2ca1q42U5SygTCmYM/aBq3rta4zIpeQ0/YtDlPEJI9RFBF32Ma+CwbJ1EnU+71UsYoMjw99cbMeBApnFjMSAY41SLB1rB2XdGxBvgKGAaw4R4Y5suo1WfEcfZ3isPgDoMHi3fgJxUZzyLkFiTx+qvqqybI3AxFwjMMi82bT2DifdWgbvbmWcKO4Jc8bjQW9X3R4D30iSiNjNpUYvhPR1iHGYYDQ66i/wDx3hr4xRjD7jC2PyuygeGv5b/zYGfdW7KtexSnNfAStGCYhrnaDtEyKqhLdsLCoo+qBOsCi2D6c+P+tWb0pifo4kDVz+kYC6T0iaquEgeyqce4ipNt7OGuxoPZUW/aLsBElgBHu+dLENDHSf8AWpGwla5irCxobij3ifdVN1GyKSudHVj0ZY7P2RVAoE588pqTpoJnThFT29EmLA0eyfAMw+K1ror2of6iZZ6EDEdobpXsKA19QFJgEODJgk6AzwFcWLvAc60P0loPoqk8rog9JVxWWW75nTWrMM+UbZHmgoSpE25eJfXhMVYcCMyaUB2Zgzeu9mGAaXIJ4d22zax4DjVh2JZyLDHX4eFT519xZ438TzAbFuX7pRCoIE96YjQchrxFMbRwjWLptXCCwAMjgQeBE+v2UQxO1Gs3FuW4BHERxHMHqKmb2bPt4vsLod1PZ8UI6yQZB4GR7aizZVijyfRdixvJPiiujFqOLAfH2mnhfXiDm9c+2qbvOr2jcCX7xghRLDjpPADnNVe7irghg7Zo45mn20OHPHLHkjc+J4ZcWatfwyYkdg0gXBlMaRqJ9XAVeLmzEFtUEZQsRGnIR7JrN9xMy4ZHMszEsSzEk94jieAgVZ7u1Lzky8KZ7oA0Gsd7jOpEzwpso8jMcktlYuRmIHAGhlru4i6PvLI89P51NL94+Z+NOV6LjyjR5l7bHkMQOlOrcpgPTitRgEbFYgdsM3BLNw8J7zgqJ9QNS9yTFy7wA7OeQ+0NdOUUEu4nNfuacwvqVY+JNFtkoAmJ/wDhj++tRTleQaltEF8Th7zXjlAPeYMcq5hOhUnmZmKue5GOz4G1+iCn7rED3RWVXsISTBPE8POr5uA5Sw6Gfr5hPiAP4aWpuz0PBaeTiXI36TANlHRlPsYH5VBF2nku/GjUz2cmG4tEbAqMg82/xGlXWxroeyGXUEuR++1eU7kj5OVptHzagKtPCrJgb8vb8yPaIoHewxmfnRPATmt+DD4ipIvZWXHBXePlT2Ds9pcVR9oge0xUXBN8Km7G0vW/11+Iq1iUarhQU0NEMJcJM8qgop51LR6CStBoLUq8Fe1ENM79Ka/lMMfC5/D+NVTDvw8quPpRMHDf9Qe5DVDW6eAFWYv4oTLslR3m9VTN1yBjsPz749pBA98UKt3eOvOpmx7sYqweXaoZ/bFVNXAib/1P7m2V7Xgr2vJPTKt6SLBbAuR9hkf1BgPnWUtbB4cJrY988YtvBXy+soVA6s3dX3mfVWNWzFX+L/FkHk/yLTuLh1bGqp1AVz5ymX4NRXeTY5wzhlJNtuH6Jn6vsjU8daiejLD5sQz/AHbUT4kgAewGtJxGGW4pV1DKeINJzyrIP8dfYZRjHLAGpmxcd3DbPBNR5Hj7/jU/b27bYc5kl7RPmVnk3h41WcRaZQ4UxmUgHwPj7qj8nH6uNxR6Hj5FDIpMqO3sWLhP6TlveT86DuoqTftmTmEHp0phqzBiWLGomeRl9WbkaRugn9ltfq/xGjC8z1+HKhW7Q/s1kD7g/wA+2is6wP8AIqoUir3BDt5n412K8xGjt+sfjXivV66PPfY5FdrpqeA1rnPUjD4E3QRrBEEjx6eNc2krZl1tg3Z+zCbS3CDLy/7xLfA12uPuWi3ZtlLKQTAOgg6TwNH7+GCpoCABHDkOFBb+sAaTNebduzITb7AeJ3hxf5+77QPgKPbo7bLkI7O1wq5JaSYVlyiT4M1BsVs09RS3fHZ4u2P1l/eU/OKxtnpeFkXrR/ZoAuxTq4ioj14HpXI+wcExi9vXh7DG21xFKmSsxGbvcPXSqFjNh27jl2VSTEkgcgB8qVN9dniz+kqUmzIpinbWPgjwI91dsB0ppvV8KxaPHLngXEyOB1HkdanYH/eL+sPjQLY1wraWdOnkTNHdm4tUdXbVUYMQBJgamBzq5O1YjpmvIKcUUJ2JvHYxKg2bqvzgHvDzU6j1ijKa0LZoUFe14vCvaiHGdelC5+Vw8/db3kfhVHAjwotv7eJx17joQOMcFXTXlVcukjkIJ5mffyNWwVRQh7ZKQcqk7MwzXcRaRCMzOsa+M0PYCyQbjBJXMBcOQkHge9xHjUvdfatgY22WxFtOzYOxLQoA1PeOk+HOqHNKPZIoOU+jehxrqqna9JuAfE2rCYhGNwN3gYQERAZjABPejy8RRa9vZhF0bE2AenaJ8jXl0z0gF6U5+iKB+dHuRzrWYWA3n8OHWjvpg39SLAwt+xdCs3aIGDNqNJTmInUHnVCwu+SSouYcrm1DLcIXroCvuq3BNRjTI82KUpWjRdxNpi1i0H2bncPr+r/eA9ta4K+et3d7cGMa30jNZt24uWnAZi5VgYZRwJGuk8K0Q+nXZkwHvHysv84pOdqUrQ3BGUY0zQStZZtTZ5tPcQ/ZJI8uIjzFEb3pvwI0CYhj4Ig+L1SN7N6717Es6F7auQAO7OUCI5wfKkp0UxjydFcx2JBA+8S2vKCdPfNDwNakYyzlKiZ0PxqKR7aG7CmkpUi47H3rWzYRTbZio5EAcTXR9IYVjFk+ZcfhVXs4vtGJaJnxAk9Z5UP2hh3bgCI9/wDOjc10jvTkldhnE73XGuMyW5DGYZtB1gga+yplveUEa22noCD79Kr9pIAmnBVEZyXuSOKbCF/fhkYf2Zis6y4BjwygxWg7t70YfE2x2ZCHgUbQg+3WsuK11stzYvo66a6igyXLticuFSjo2y+AVjSqvtjuFdOVEe0JUMYII5Zh7uHroBtclj9Ux5/IxSIkOLsg4zaYAECfMx8RQY7WCXleIhlPhoQeNdY+w3jQpLBLr0nnXM9TxoLkmuzV1x1tuFxD+2v406DPAg+Rn4VnTWh0HsFcdmv3V/dFT2fa+u/g0eDSrOxcilWmf1X4K6461xbQs6qql2JACxMmvbdsuwVQSxMADiSeFaRut6OMRZYXXUFsuihh3J4zzLRpppqdafFNs+SeiH/Vy4NWWYGoUgx4QPGo1q1lJ1y5RJBEH31d8dZZAFAMnoNZ4H9r4UN2phcNZs3TfxIa8bbAYe1Dvmg5c+WcgniTHPWrOVInMcexfS7nUshBJBViConSCOlXTd70y4vDQt8DEoOZOW4B+uBB9Y9ddjCh1EgGRQzaG7KsDl0pS0Ns2Cz6b9mm0rG5czEa2xaYsp6E/VnyNA9of+oewD+Rwt1+hd0tj2DMazTAej7EMAVuKqzIOs0SsejcqQWcGDJGuvPWhUPk1stL4Dtbj3XYhmJMZS0yZJk+yp1jYNp11ZifZ1jQTpwqdb3hwNxRnsYvDkdFNxAfDIWkeYFdbOv2L1zJh8RbLngjh7TnXkHGvqp/JNCaaZl2/wBu5iEY3C9y7bAgG4zOba8co49yRoRy4+ITDYUsM1tdSAhGUBZ4aCBy86+kbG6C3NMQggagA8Tz1GoFVjfXcTCWSt+0y2rwdYtSIuCQCFQ6hoJMjp66S2r0NVmQvudiQEOXvE6DTlrEUQbdjFsfqx6tK0YoSycB8qKgAcdfGtSNMU2vurct969xbxHIUIu2wsgkkHiMxJ0GhE8xWk+k6yWtIy8QSIjrWTXJnWuejAxZxaHKftLwYHL0nN1JPjzovY2ZYxVy2qi2rvJYW34R1UniYnTrQbd3BpdvqjxB+Nafsbc21ZuLcAkqDExpM61y2cAz6OcvfV5YaieGYaifCagDeBkzK9gZuBOfh7RWlYiAuvSsg3nYvdYjQTyrJqkEm0L6abry0CNAAZgU1tEkISCJBFQrCwQamX9VI61P7jHtEG1t+6pEw45jXUf5mjtreazl7xK+BUkjwkCqw+Hg6SPXXVphzE0ffYKk10y14neHDXpVFaRAUkQPV+FRQwofZw6gyPOpQNOjpCpO2SA1LJTYNPW2rWCzTdk40NZT9XkZ9x1FDdpAEn63DnHwods7awFoAqT4kGKdGMU/dB8VpFbPLUeMmCr5Xq0/qMKhhNQasRggkx7f8j3UHv2xm0AoZ9Hq/T3yyobLCuKdArhkpFH1CeiMzV7TTAzxHtpU3ieW8rsibB3gOBvpiAi3Mk9xtAZBXjyOtaVhP/UPYaA+Euz+iyfMilSpsCBg3fXf18XhiLdgYe2zAsxcNccAzBy6KCYnUzVJ/rCwTs1ARTxAAHwpUqb0KDmBud0eVTUNKlWmlp2Ug7IaV3dXSlSojWZ/idtXLbugY6E6Hz61FTHZ2m4A/ny8q9pULYAZtk3lhcVi7QjgL90r6hmoQ2wBZvrcN57jZhBaSTPUmlSrWtBGi2bslKIu8V7SrEEyp77ANZj9L5GsxuYUTSpVrFSCO7eFjEJ4MK1lr8LSpVyCiVvbO3WGgEcuVUy8ZJkUqVLmGiIRrTjNFKlUsexkjhsODUQ4KDxpUqeAS00AqZZUFDXlKmMnmzxBT1sUqVYMLJsy4gTu8fFfnzp4uY4T6gKVKgPKnqQzcBich9TD8KH3pmlSpcj1/pupNjUmk7EilSpaPoJvQOL0qVKqDxG3Z//Z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2" name="AutoShape 4" descr="data:image/jpeg;base64,/9j/4AAQSkZJRgABAQAAAQABAAD/2wCEAAkGBhQSERQUExQVFRUWFhoYGBUYFxcYFxgXGRgXFxgcFRYXHSYeGBkkGRgYHy8gIycpLCwsFx4xNTAqNSYrLCkBCQoKDgwOGg8PGiwkHCQqLCwpLCkpKSwpKSksLSwsLCksLCwsLCksLCwsLiwpKSwpKSwsKSwpLCwsLCwsKSwpLP/AABEIALcBEwMBIgACEQEDEQH/xAAcAAABBQEBAQAAAAAAAAAAAAAFAAMEBgcCAQj/xABKEAACAQIDBQQGBQgHBwUAAAABAhEAAwQSIQUGMUFREyJhcQeBkaGxwRQyQlLRI1NicoKSwuEVFiSisvDxFzNDRIOT0ghjc4Sz/8QAGgEAAwEBAQEAAAAAAAAAAAAAAgMEAQAFBv/EACwRAAICAgIBAwQBAwUAAAAAAAABAhEDIRIxBBNBUQUiYXEyFIGhIyRCUsH/2gAMAwEAAhEDEQA/ABRavBBr0cYru6o4RSEUEZ6h4gmplyhePxBGnM9KNAsYe5Udnotb2SCBOvXWnk2MnT3mjoCivG5TbvVst7JQfZX2VJt4FRyHsFFRlGf3VJ4An1E0PvbMus2lq4fJG/CtXXDinVs11HUZNb3axLcLL+sR8alWtysUf+GB5sv41qa2adW1W0dRmKej7EnibY/aPyFSrXo1unjdtjyDH5CtIFuuxbrqNpFBs+jAfavnyVI95b5VKX0ZWfzl3+5+FXcJXQSto6inW/RrhhxN0/tAfBakp6PMIPsMfN2+VWsJXvZ1x1Fbtbj4Qf8ABB8yx+dGre6GEHDDWfWgPxqX2dd2dpA3r1oqQbSq0zxDAmR0oXo1DdvYOHXhYsj/AKafhUhcEg4Io8lA+AqFsTb30hnXJlgZhrMrMdKI2b2YxHlS3miml8jJY5RdM5NuoGIsAsZ8PgKl4fFlniAAZj1VzeTvN5/IUePJHIriKY3gMCrOFI0Ommh100PI1crXo6wg49sfO/d+TVWdmr+UXzHxFagoo26FSVsry+j/AAf5tj53rx/jpxdxMF+YB82uH4tR+lQ2bQDXcnBD/lrR81n406u6ODH/ACtj/tJ8xRelWGgwbs4UcMNY/wC1b/CnBsHDjhYs/wDbT8Kn0q44hjZNkcLVsfsL+FVb0gYRVsplVV7x4KB06Vdaqu/6/kU8z8BWpmVszrsq9qRkpUQYBzc65cQK7FwHgQfXTNwjjUqHMHbTxjoB2adp1EgQPM86jbNJuHtGEdBMwacx+IAKrrBOvl/rU6ykCAIpiAZJt6CTTyuImQBUPEqSrDSMpOsaka8/CpG6G4lzFg3LlwhDIXXvae4UfSsxXJ0iYLek8utdgVD23uLicODct3QyoQQAYYheUTEnWndlYrtbauRlJ4jjBrk7NcXHTJSinVWktunVSjMPFWnFWult0E2ptk9p2STPAx9Yk8AI4DjWGB1VrsLQXC7CxLBcx1jiGEieR15/KpWx8W+drVwjMkciCdNdDr665OwnFrtBMJXQWnVHhXYXwrTBoLXQSnshHEV0FrrOI7JTW08MA9wgAM9ormjXwmpjLwqfdwisdQDBpOeMpRqL2FHTsr9vCDDi3pr2WWY4nj8TQ/eDFnDXMNeM5SjqRrE5ZWR5mrdi8JmUwqlgDlzcJ5T4ULxuz8RcQB0sPEnKRIkfVjMNOUnxPSkxw1Jyf9v8DJz5L8glmOXA3iMuZtRyh/5UcvWu83n8hTn0C8cgJtMoJJBWBAkLHdMdZp67b1b9b5CqMcVHSAlK4pfAzgkhx5j4itLFZ1YXvez/ABCtGo5CWtipUqVCYKlSpVxwqVKlXHCqsb9ibK+Z+VWeq3vss2l8z/DXGrsonZV7UnJSrbDMeTHgqSSQ0iBGhGsy06EacuZ4RXqbSbk8ceJ00Hjz6UK/pC3EQZnjPLpFdjH2ch1fPIgQMuWDMmZBmI061Jcvgt4Y/wDsglh8ZmuKW72oq0WyaomFxam4gE6svxq+2xTYXWxGSKXQJ29eaGAkwBp1npHDSRWk7A3curhUUvJWCvZk2cqwCVIU6mftGaz/AGvauKM1poFwrbdYBBVjHBucxEaitS2LtHuCy7ZHAGn3o008OdNbMxRW7Bm28LirujO5UICMpC6Efaj6xkHUjXoKqm6tqMOvHUsdeJEmCfVV027juzFxUIDOsBfbqdeVVnDBLSgEhQBAkxWR7Cy17E1RTqioY2na/OJ7fwpy3tS0dO0T2x8aZTJ7RKcwpMTAJiqxuns65exDFhpAddR3tTGbSdIOnlVqy5lMEagweI1FC9xcW63fo91QrWQcrAEZlZy3DpMx50DG40nJWXe1jctrW2cwEBZ48ek9OA6iqBtq064+08hTcgieggZWPj+NaA7NlLRrnGk8Y8Y0FU/e3aNtMdakFmUZoXl90EcOp+VLclHbL54pZVxirYaVKq+Ku3LG1LV5sty3IC2gWDfVgZgJBXOZkA+NFE3mXnbaPMGg1jFsm1BjMva2ghXJAzKIiChPek6yPGglnhJVFgT+neTi3ODoveDwL28Kv0hg94s0nUkS5IAJAOVUA0Ovf8KGbZ2kMPazkZiSFRfvMeAprYOCupktm47W7aXGYkEC5cuXZTLmJMLbXkeYpvevZr3XwoUGBe1PLhIn1A0zE/t2RyWyI27m0LoDtcgngqNlC+Y509sXaeKsXxh8XDC5PZ3SROYCSrR1HDyq3bMx7hTnSABpGYSY4a8Ryn3VW9sK93GYQkABcRrAbkrHUsBM5eI0rOT9xjxxStFhLnj3Yr0MZGq++i1jZsjXQdI/zFSV2eg5VBl+qYMb423+hfEDJbPOPVUV7fefz/CrE2z15SKF4nBMrGeBOhp/j+dhzuovfwzmgcia+z/EKv8AVHyR7V/xCrt2g6irWJktnVKuO1HUe2uXxCjmPbQt1tgjk14bgHEj20NuYlnPMDoOJ8zXK4WopeXuoqzgorg8CDXVDUw4FSrTkeIpsM9umjiRVe3xH5NfM/w0bbGoNC6g/rD8aB70X1dFCsramYIPTpVJseyqZKVSBapVwwxG9uOWYkXIBJMZeE+ula3D11un93+dah/RdpuAHqJpptiJrBYesHn5VPykhvBP2M+sbm27bo7XDCsDqAOGvGjVraFuYB58Y0pnaOKP0sWwMygxJHUanzHyoXjMNdztB9/hxqzHj1ciWU90g/vCezs27gIJW5MRoDAZfMTm9laBstbGPwyXsveiGGuZH0kSPaPAiqXa2a12zcLgEi2GAJ0kEA8PBpoPu7i3wuJPaFuyJOfK0EcYZY4kGNK3009DFkcab6ZYcfhexxWTWDbLGSTBDCJnwMVG26gawGEGGGo14yPnXTXndb91kKjJKqTmIBZYzHm3WqtgL2a6UlhMgjiDGokV0IVL9GZHcb+R4Uzib4USxqZicIU15HgfZPxqtbSxBa43QaD1fzqmb0Rxj9wfs7/tZtC3bRTE95p5meAjrR7cneYXhduYu6Fh0RWgBEzhiCYGgLLGY88tZo1qpmyrLObiKTraZo69mvaR7FNRzWrZbik+Rv62HZPyd+06/eBDQOuYGIisz3j2hasYsnMLgcSLoIaCpNthpyBTl1qhO/QVJxuFKpYJ+3bLAdB2lxf4ffSsmKMtMs8fzcmF88fa/uXzDYlXUFWDDw+Y5U8bdZvYxLIZViCOYq77F2p2tnMxGZdG5eIPsqHN4zx7XR9V9O+sLyn6c1Uqv8B/d7a72rwts022MQeRP1SPXANXDacqmb7rK3sMfBjWUY3baqwKakR4CQaJYXefEYk3jcuaW7Rui2AFQ9m6MwI59zNVWCE1B8jwPqWXBPPeF/uujVb98XFH6hnQ84mI5032naYq1lH1ZPDhpr5aGPXQzCNetW+6AyEBhnMMoIBAMTMVD/recETcu2jcW40MymChEGADoR3hzGopflxyvFKOJXIieRKJole0J2BvRh8YmaxcDdVOjr+sp19fCi1fEyxyg+MlTF3Yqj45JRuoEj1a1IrxlnTrRwdNNHA3H4G1cw4OUQ4hhJ16jj1FVz+qmG/N/wB5/wAasOHJ7Ag8rke6mCtfcePPnijL5QPH2Af9VcP+b/vN+NFN39gWrdwuiAELEyTxPifCnoonsm3Csep+A/GaDypVjoySSRKFunlXSkopxRXn41sUcMleKtPV6KqWK3ZhSd5N27DXy7WwWcAky2p+ryPhVh2bgLdm0iKEXKo00nxknXjpS21hc1yzHNoPlofgDXOL2QYYoYZlcSANJ7y8SNA2scyeVUO0kkNjxfZLN1BoXUHp3a9oTf3ddmzdoQTE6DiAAToeZ19dKlXP8FCjhrc/8GZbk7e+l4fN2eQoxVgAck6EZJ4CDw5eyim08YtpJYgSYHi0GAPZ7qKbLvJh8P2SBOyXukRJdzxJI+0TrWT7bv3sRjLjufyNtWForJQZoXU/fgkmenSqvT++ib1ft0ENkXg+IctB0J98fA0N25igl5gJgR7CKmbt7LIzsCDwE8OPT3UO2gim8wddeHPiP9Ku9iUtuAxhhVAJLJk4/eXKPeRVQxmNh2HeBkzV3wfZoEaPqhW58oNV/erC20xuIC6DtG4TwNC9MPuJYcPiR9GutPAWxr1Ovyo+buy7mBRk+j9uo0HdF/tYhgR9ZgTm1OkeVBL+GT6JcAMS9v3B/wAapuz8PluzCcx9rQRMjXjpQ1t/sKb0l+P/AFk/aF0t9IYaJbIjpIHe+NUhfGrfgcarm6nLMLg8SrAmevAVuGx1t3UAZEYcIKqw9hFZOVaNx4+SbPnndbAWrl64Lwcotp27nHMPq8jpJq1bibkZxaxTPEl1FvLOZSrW21nTUnkauOP+jWtsHDW1tWDfwN1CVVUDO7DLIEAmFbxpbCvIu00wVuGTCYMqxMf7wtaZj5jT1zUc/IXJ4mtpX+x2FRjO5GbYH0bYi7gXxisgRQxyGc7KmjEaRyOk8qnbV3HxN7BYfE21U2rWFGbvANo1x2IXmACDVp3h2s1i59AsEFbWCZLg5F7mUnSNTlj9817i94vo9pcCrStrZz9qSNC7qsexZ1/TpP8AuHFTdbev0djXOThHsxyIqbs7EEJcWdCVn1TU7djc3E48ucOqsEgMWdVgnUcTJ4cqe2xutewLZL4UM3eGVswjhxFejSb2JuUVaIBWp+wMQFvrn+o+a2/6txTbb3NPqoWt2DBp7DXQlxS3AMD7CDrRtaAi9m+brXhicFYuEQSsEdCpKkeUgmqbv5iA1y1glYBrmrtEwWJyL5sQoJ5A1btygvZ4iyP+DibqD9R27VI9T+6sl3ixhvbUJUz/AGgKp/RV1UH2KDXKmuS7Ntp8PayvYbFPbYNbZlYRBBII9Y1FbN6OvSJ9IHYYph2w+o/DtB0MaZx7/Ma42zaz1Nc4bFFXDKSCpBBHEEagjxqPy/Dh5MKkt+zOUuLPqkV7QLc3eRcbhbd0EZ4AuL0cDXTkDxHgaO18RPG8cnGXaKk7BcQby/pK3+fbTLUts3TbfMOBAB1jSdTPhx9VQ/6Q8B7Zr6r6ZLngr4MlJRJUUVwIi2vt9uvzrOt69v461esfR0smzde3aYkMzh7j5RpI0iPXWlIsQBwFH5b2ogSlfQ/bqFtraTWQmRQzO0QTAAALEkgHkPfU63QPbmI/tNtdO5aZjInV2VRp+y1ZgxqWhd12G8Fez21aIkcOnX30/loXu7iS1tweKXGGmmhh19zCi1VqFaMOHtAkHoZHsI+demuMSTkaOOUx5xpVOwW873LqISwmeY5AnkKJRbejvYLbQ29kuMvT8BXtem0DqQCepAr2i9D8hrLH4McbeBkkG+bsXHAkroFIAJyiJOuvhQPa22LoVrAdFsSpHZjvMWBJzEc5nSKGY7DQXDfWUkesaH1VB2dZbLcKnWV05xqJFMjjqViedxouOykNq0o7+uusc+UVXttM7OHWTLEacjGlH9l2/wAkFKlh1Lcj7qDbbxIRwskRJ166VQCWLLc7IaN9UcvChe1tn4q5ea6ti8yuAZ7JiJygNBAjiDU27vTbUG1F1mCrOS1mAJUMNcw69KtuwvTFasYe3a+iY12QEEi0ACSSdJaefuoJS1oJFc2xi7lrDEOjLLAjMpWYRgePiy1VsBiJzkgwF+JAir1vjv8AjaCoq4HHLlzTNoNObLHA8oqppdCqtq5h8RaN54V7lsICwHDjPP31ykYx/dy2ouOAEBy/VmZHOdK0/dXaBFoKOPj04D4VnWyN3HCi4GI5gDuyP5jrNPYXfMYa+iue5qJnVdZIboNQR5mlZY2rRRgmovYO9KeBvfTTfcHI4UKw4d0RB6GdaGbuX3R81q49ly9pe0Qwyq9xUePU3urXsS9jH2chysrD3jhHjWcbX3TuYAXHYzaIXKwMNmF220HocqsZiNOVBB3pm5YVtGiH0NMbjXP6SxOdjq5S3mJnWW4nUUn9CpJYnaOJLMMrErblhoAD1EAaeFaLbRX1lvU7D4Gujgx1f99//KstiunaMk3g9HF3ZmBxOIw20MUGtpnyLlRWggHNk492aBekrGdsuDuzOewpPXMVRj7ya1jfKzduYPGJC9mcPe+9mkW2KxOh1FYth9qMLezCwCBSsXHQ3LZC90yo+sBpIrU2mHHpoc2NuE17u3RctsrlWXs82WbfaI5IOoPCAOnWq3jsKUe5bYMCrFYYAMIMagcDWl707wDD4khndEe1bEJcfLmGYEKVQiIgQwkR0is/2xtK04GVSbue4z3ZJzqSOz7p4EAHkOIp0ZaQhxam/gv+6+1voeDxd664zvbs3UJMFy9kqoHU50I9VZ/u3ric5M5EuXSf1Lbvr+1HtrjaG0c+GtrcBOVFFsjgAty7Kt4w8+GnXRjY4yWsW8kfkAgnrcu2xp+yHrP+NDLXKyJdeBTI9de2SWZFAliwA8TNWXfjdoWbxuWx3Xlio+zrrp0486CeaMckcb97BUW05HG6W9z4K6zI2UMuVhAOkyNOEg/E1oWG39xFxQyXVIP6C/hWM2uvx+VWbdnaRVxbOoY6eB/A0f8AT4ZSucU/2hUnKtMvW19577qma5pmgwqjQ+rwonssEIJ4ETxnjrr6qq+0lm03hB9/86suCxY7BbnLJmjyX+Vc8MMbqCpfgKE3KOz3CYt7mLwlsKjWS9wuxnMrYfVY1jVgPZWhpWU+hPaQvLiP/buswnkL0NofNX9tarbNeH5crza9h0eiSlZnvZvJdt7R7NFIW6Vti7AIUplB0PMNc99aUrVlFhRjw9w6Nh8cXHHVHKkjTxHuqzxNgy6Cfoz3lvXr+It3WEhVcRHCSn/jWii7WPej7BXbG0c1y26i4joSR3YEMonzX31rk1ZFWh0Umh/PWK7F3rC7X+hdgiFb1xM4CzFtXynhOoArZA9Y/tTdO8m8S4lVHYtcDTmWZazlbuzP1h76KqYOSNRYcu714pCVZkJGhItrHqlppVWdtDGm/c7N7SpmOUFJMDQSQefH10qJpfIiyh7RxoZQ7OJfvZO9PeJ1EiDr486IbFw+Gt2kuu7teukraSCq6NlPCZ4Djp4VULq3XcFyW14kzA+QirttmyFxWAA4Ldf/APQD5V1ujKXsE93tvWkYNc1U8JGg1Ik1O3z3UF5VxFrvADUIBOXjIA4x0qFZ2UuaY5EEA6fWYzp1BHso5szan0Zcq6LIOUcoM93pQShO+Q6E4uPBlO3f3js4HE4kXjcKt2eWEDEhVIhgxGXQr7KtKeknCw5AusqAEnKgAkwOB6mhu9m69rFbSF1bgVL1g3oGpDWsqNMcQQZHrFQhuXbtsx7VxD9mRCnWT9nKeh40Sbq0C406Yd/2oYYhosXTlIB0TnwjvUF3r3rs4pLBtIUNnEI5nLw4Nw8xXmG3FsF0Zrl1S7gQGt8dIkAdTwqPvDhMK2Hvm1cZrq2w0MEUGLiTwUS2nnXW/c6kaFtvFDDYULAErCjryrM7ew7b3JcFyToJIGpnlqePOrzt6+ty3hLjHObllWymDGi6gchqR7aZt4NOKos8ZAg1mCFW2b5LbaivYZ2fsMW0HZgJ+r7tasNxXvbOv21Vb164jrkYggyCEMGIIkayOE8qh4S9Nvpr8KFYzF3LbnsnKwSRwI11+q2hqueJSX2kmLO4SqfReMZvxicLZzHA9ottF7S4uItgSFGcwygkDgSAR51Xf9v88MED/wDZX5W6rGIx1zEAPcvXLjN95iqQOQtrCBfAg01ZtDNxXzkcev8AKlLxvlhZPJjf2I03dzf19o2rubDpaTvW5N4uSSpnuhBAErM8iYmKrDbtdnhLOCuMtzscx+oV1JmSJJB7xEgwYoDhxl7yOQRxKtDa6akdfhNG9n4lvrMxYkcSSTwgamjj49Su9HPyouDilsEbR3ixWEkXWbEWCIAdgXTl3XKkmeEnXxFUfHbR7e61xlVC3BFAVVUcFA8BzrSdubOF8G1MZtJ4xrM+6q3f9Gz6ZLqsJEggggc4iZ0oZ1FhY5Smtmv+j/Yq29lYdXtq4dDcZGUNOclhodPqlRWc+mPAWLF+1bw9pLUoblwIMoJY5U7o0EBW4ferVre8tpVVbIDBQFCluzIAEQAw46Vm29OxPpuNu3rjMAYVUEaKqgQW1nWTp1qaD3Y9xdFA3XsTjLJKswDg6ax0J8AYPqo96Rjf7QvbdgiWlBAJiSbhJ8eAHrq3bO2TasiLaAfE+ZNS2tjmP8+ulTxKeRZH7KglqNGFYBmIknnHr1/A0TwlyHBmNR8a0He/Zds4W4y20DKQ0hQDoddYngTVJTd++U7QWbhTjmymI5+YqmLpbFSi70Xq6mZGHVT7xQ67vHdXAui210tsouZjmEz9kqRz60Rwk5EnjlE+yhOHt929bPJiPj+FPzdJicbotfoK2V2eBe4RBu3mPqQBR781aWBVD3S3hTD4Sza7I91eIYaliWJiPGja75L+bb94fhXzs/D8mWSUuPb+UUepCuwvt7Gdlhbz8MttoPiRA95FZb6NCWN3LDBwWMnmrhh8TVl3t3nW9h+xCsDcJmSPqorXD/hFVj0cIQt0SVhZBESCSPbXoeJhni1NUwZyT6LljlKm3cIYdncVtG5FgrSI1EE1aGesc2nvliUe7ZLqyhmSSgEiSOVans7GdpZtP99Fb2qDV0Wmyrx1aaJ/b0I22o7Wy06l1HAdTz5VPz1A2qmY2D928vvkfGKJxQ7Nj+xlHxu5uPe4zC5ZUE6AMSAOWrLNKrpZ2+pUEW7keSctPzlKh4r4PKbPmKzfLNlHGJPzq+bRwy3nw91VdshdgcyKAe0J7yk5iJ6VTd2ca1q42U5SygTCmYM/aBq3rta4zIpeQ0/YtDlPEJI9RFBF32Ma+CwbJ1EnU+71UsYoMjw99cbMeBApnFjMSAY41SLB1rB2XdGxBvgKGAaw4R4Y5suo1WfEcfZ3isPgDoMHi3fgJxUZzyLkFiTx+qvqqybI3AxFwjMMi82bT2DifdWgbvbmWcKO4Jc8bjQW9X3R4D30iSiNjNpUYvhPR1iHGYYDQ66i/wDx3hr4xRjD7jC2PyuygeGv5b/zYGfdW7KtexSnNfAStGCYhrnaDtEyKqhLdsLCoo+qBOsCi2D6c+P+tWb0pifo4kDVz+kYC6T0iaquEgeyqce4ipNt7OGuxoPZUW/aLsBElgBHu+dLENDHSf8AWpGwla5irCxobij3ifdVN1GyKSudHVj0ZY7P2RVAoE588pqTpoJnThFT29EmLA0eyfAMw+K1ror2of6iZZ6EDEdobpXsKA19QFJgEODJgk6AzwFcWLvAc60P0loPoqk8rog9JVxWWW75nTWrMM+UbZHmgoSpE25eJfXhMVYcCMyaUB2Zgzeu9mGAaXIJ4d22zax4DjVh2JZyLDHX4eFT519xZ438TzAbFuX7pRCoIE96YjQchrxFMbRwjWLptXCCwAMjgQeBE+v2UQxO1Gs3FuW4BHERxHMHqKmb2bPt4vsLod1PZ8UI6yQZB4GR7aizZVijyfRdixvJPiiujFqOLAfH2mnhfXiDm9c+2qbvOr2jcCX7xghRLDjpPADnNVe7irghg7Zo45mn20OHPHLHkjc+J4ZcWatfwyYkdg0gXBlMaRqJ9XAVeLmzEFtUEZQsRGnIR7JrN9xMy4ZHMszEsSzEk94jieAgVZ7u1Lzky8KZ7oA0Gsd7jOpEzwpso8jMcktlYuRmIHAGhlru4i6PvLI89P51NL94+Z+NOV6LjyjR5l7bHkMQOlOrcpgPTitRgEbFYgdsM3BLNw8J7zgqJ9QNS9yTFy7wA7OeQ+0NdOUUEu4nNfuacwvqVY+JNFtkoAmJ/wDhj++tRTleQaltEF8Th7zXjlAPeYMcq5hOhUnmZmKue5GOz4G1+iCn7rED3RWVXsISTBPE8POr5uA5Sw6Gfr5hPiAP4aWpuz0PBaeTiXI36TANlHRlPsYH5VBF2nku/GjUz2cmG4tEbAqMg82/xGlXWxroeyGXUEuR++1eU7kj5OVptHzagKtPCrJgb8vb8yPaIoHewxmfnRPATmt+DD4ipIvZWXHBXePlT2Ds9pcVR9oge0xUXBN8Km7G0vW/11+Iq1iUarhQU0NEMJcJM8qgop51LR6CStBoLUq8Fe1ENM79Ka/lMMfC5/D+NVTDvw8quPpRMHDf9Qe5DVDW6eAFWYv4oTLslR3m9VTN1yBjsPz749pBA98UKt3eOvOpmx7sYqweXaoZ/bFVNXAib/1P7m2V7Xgr2vJPTKt6SLBbAuR9hkf1BgPnWUtbB4cJrY988YtvBXy+soVA6s3dX3mfVWNWzFX+L/FkHk/yLTuLh1bGqp1AVz5ymX4NRXeTY5wzhlJNtuH6Jn6vsjU8daiejLD5sQz/AHbUT4kgAewGtJxGGW4pV1DKeINJzyrIP8dfYZRjHLAGpmxcd3DbPBNR5Hj7/jU/b27bYc5kl7RPmVnk3h41WcRaZQ4UxmUgHwPj7qj8nH6uNxR6Hj5FDIpMqO3sWLhP6TlveT86DuoqTftmTmEHp0phqzBiWLGomeRl9WbkaRugn9ltfq/xGjC8z1+HKhW7Q/s1kD7g/wA+2is6wP8AIqoUir3BDt5n412K8xGjt+sfjXivV66PPfY5FdrpqeA1rnPUjD4E3QRrBEEjx6eNc2krZl1tg3Z+zCbS3CDLy/7xLfA12uPuWi3ZtlLKQTAOgg6TwNH7+GCpoCABHDkOFBb+sAaTNebduzITb7AeJ3hxf5+77QPgKPbo7bLkI7O1wq5JaSYVlyiT4M1BsVs09RS3fHZ4u2P1l/eU/OKxtnpeFkXrR/ZoAuxTq4ioj14HpXI+wcExi9vXh7DG21xFKmSsxGbvcPXSqFjNh27jl2VSTEkgcgB8qVN9dniz+kqUmzIpinbWPgjwI91dsB0ppvV8KxaPHLngXEyOB1HkdanYH/eL+sPjQLY1wraWdOnkTNHdm4tUdXbVUYMQBJgamBzq5O1YjpmvIKcUUJ2JvHYxKg2bqvzgHvDzU6j1ijKa0LZoUFe14vCvaiHGdelC5+Vw8/db3kfhVHAjwotv7eJx17joQOMcFXTXlVcukjkIJ5mffyNWwVRQh7ZKQcqk7MwzXcRaRCMzOsa+M0PYCyQbjBJXMBcOQkHge9xHjUvdfatgY22WxFtOzYOxLQoA1PeOk+HOqHNKPZIoOU+jehxrqqna9JuAfE2rCYhGNwN3gYQERAZjABPejy8RRa9vZhF0bE2AenaJ8jXl0z0gF6U5+iKB+dHuRzrWYWA3n8OHWjvpg39SLAwt+xdCs3aIGDNqNJTmInUHnVCwu+SSouYcrm1DLcIXroCvuq3BNRjTI82KUpWjRdxNpi1i0H2bncPr+r/eA9ta4K+et3d7cGMa30jNZt24uWnAZi5VgYZRwJGuk8K0Q+nXZkwHvHysv84pOdqUrQ3BGUY0zQStZZtTZ5tPcQ/ZJI8uIjzFEb3pvwI0CYhj4Ig+L1SN7N6717Es6F7auQAO7OUCI5wfKkp0UxjydFcx2JBA+8S2vKCdPfNDwNakYyzlKiZ0PxqKR7aG7CmkpUi47H3rWzYRTbZio5EAcTXR9IYVjFk+ZcfhVXs4vtGJaJnxAk9Z5UP2hh3bgCI9/wDOjc10jvTkldhnE73XGuMyW5DGYZtB1gga+yplveUEa22noCD79Kr9pIAmnBVEZyXuSOKbCF/fhkYf2Zis6y4BjwygxWg7t70YfE2x2ZCHgUbQg+3WsuK11stzYvo66a6igyXLticuFSjo2y+AVjSqvtjuFdOVEe0JUMYII5Zh7uHroBtclj9Ux5/IxSIkOLsg4zaYAECfMx8RQY7WCXleIhlPhoQeNdY+w3jQpLBLr0nnXM9TxoLkmuzV1x1tuFxD+2v406DPAg+Rn4VnTWh0HsFcdmv3V/dFT2fa+u/g0eDSrOxcilWmf1X4K6461xbQs6qql2JACxMmvbdsuwVQSxMADiSeFaRut6OMRZYXXUFsuihh3J4zzLRpppqdafFNs+SeiH/Vy4NWWYGoUgx4QPGo1q1lJ1y5RJBEH31d8dZZAFAMnoNZ4H9r4UN2phcNZs3TfxIa8bbAYe1Dvmg5c+WcgniTHPWrOVInMcexfS7nUshBJBViConSCOlXTd70y4vDQt8DEoOZOW4B+uBB9Y9ddjCh1EgGRQzaG7KsDl0pS0Ns2Cz6b9mm0rG5czEa2xaYsp6E/VnyNA9of+oewD+Rwt1+hd0tj2DMazTAej7EMAVuKqzIOs0SsejcqQWcGDJGuvPWhUPk1stL4Dtbj3XYhmJMZS0yZJk+yp1jYNp11ZifZ1jQTpwqdb3hwNxRnsYvDkdFNxAfDIWkeYFdbOv2L1zJh8RbLngjh7TnXkHGvqp/JNCaaZl2/wBu5iEY3C9y7bAgG4zOba8co49yRoRy4+ITDYUsM1tdSAhGUBZ4aCBy86+kbG6C3NMQggagA8Tz1GoFVjfXcTCWSt+0y2rwdYtSIuCQCFQ6hoJMjp66S2r0NVmQvudiQEOXvE6DTlrEUQbdjFsfqx6tK0YoSycB8qKgAcdfGtSNMU2vurct969xbxHIUIu2wsgkkHiMxJ0GhE8xWk+k6yWtIy8QSIjrWTXJnWuejAxZxaHKftLwYHL0nN1JPjzovY2ZYxVy2qi2rvJYW34R1UniYnTrQbd3BpdvqjxB+Nafsbc21ZuLcAkqDExpM61y2cAz6OcvfV5YaieGYaifCagDeBkzK9gZuBOfh7RWlYiAuvSsg3nYvdYjQTyrJqkEm0L6abry0CNAAZgU1tEkISCJBFQrCwQamX9VI61P7jHtEG1t+6pEw45jXUf5mjtreazl7xK+BUkjwkCqw+Hg6SPXXVphzE0ffYKk10y14neHDXpVFaRAUkQPV+FRQwofZw6gyPOpQNOjpCpO2SA1LJTYNPW2rWCzTdk40NZT9XkZ9x1FDdpAEn63DnHwods7awFoAqT4kGKdGMU/dB8VpFbPLUeMmCr5Xq0/qMKhhNQasRggkx7f8j3UHv2xm0AoZ9Hq/T3yyobLCuKdArhkpFH1CeiMzV7TTAzxHtpU3ieW8rsibB3gOBvpiAi3Mk9xtAZBXjyOtaVhP/UPYaA+Euz+iyfMilSpsCBg3fXf18XhiLdgYe2zAsxcNccAzBy6KCYnUzVJ/rCwTs1ARTxAAHwpUqb0KDmBud0eVTUNKlWmlp2Ug7IaV3dXSlSojWZ/idtXLbugY6E6Hz61FTHZ2m4A/ny8q9pULYAZtk3lhcVi7QjgL90r6hmoQ2wBZvrcN57jZhBaSTPUmlSrWtBGi2bslKIu8V7SrEEyp77ANZj9L5GsxuYUTSpVrFSCO7eFjEJ4MK1lr8LSpVyCiVvbO3WGgEcuVUy8ZJkUqVLmGiIRrTjNFKlUsexkjhsODUQ4KDxpUqeAS00AqZZUFDXlKmMnmzxBT1sUqVYMLJsy4gTu8fFfnzp4uY4T6gKVKgPKnqQzcBich9TD8KH3pmlSpcj1/pupNjUmk7EilSpaPoJvQOL0qVKqDxG3Z//Z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32" y="1471093"/>
            <a:ext cx="3024187" cy="276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85" y="1477701"/>
            <a:ext cx="4968875" cy="275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Box 12"/>
          <p:cNvSpPr txBox="1">
            <a:spLocks noChangeArrowheads="1"/>
          </p:cNvSpPr>
          <p:nvPr/>
        </p:nvSpPr>
        <p:spPr bwMode="auto">
          <a:xfrm>
            <a:off x="684232" y="4257155"/>
            <a:ext cx="28797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Jeff Hoffman, Fundador y</a:t>
            </a:r>
          </a:p>
          <a:p>
            <a:pPr algn="ctr" eaLnBrk="1" hangingPunct="1"/>
            <a:r>
              <a:rPr lang="en-US" sz="1800"/>
              <a:t>ex-CEO de Priceline.com</a:t>
            </a:r>
          </a:p>
          <a:p>
            <a:pPr algn="ctr" eaLnBrk="1" hangingPunct="1"/>
            <a:r>
              <a:rPr lang="en-US" sz="1800"/>
              <a:t>Advisor de PAPAYA!</a:t>
            </a:r>
          </a:p>
          <a:p>
            <a:pPr eaLnBrk="1" hangingPunct="1"/>
            <a:endParaRPr lang="es-PE" sz="1800"/>
          </a:p>
        </p:txBody>
      </p:sp>
      <p:sp>
        <p:nvSpPr>
          <p:cNvPr id="46086" name="TextBox 13"/>
          <p:cNvSpPr txBox="1">
            <a:spLocks noChangeArrowheads="1"/>
          </p:cNvSpPr>
          <p:nvPr/>
        </p:nvSpPr>
        <p:spPr bwMode="auto">
          <a:xfrm>
            <a:off x="3924300" y="4247886"/>
            <a:ext cx="46799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Steve Wozniak, Inventor de la Computadora Personal y co-fundador de Apple Computer con Steve Jobs</a:t>
            </a:r>
            <a:endParaRPr lang="es-PE" sz="1800"/>
          </a:p>
        </p:txBody>
      </p:sp>
      <p:pic>
        <p:nvPicPr>
          <p:cNvPr id="460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97479"/>
            <a:ext cx="1871662" cy="31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32" y="937948"/>
            <a:ext cx="1114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877094"/>
            <a:ext cx="3103562" cy="38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0" name="1 Título"/>
          <p:cNvSpPr txBox="1">
            <a:spLocks/>
          </p:cNvSpPr>
          <p:nvPr/>
        </p:nvSpPr>
        <p:spPr bwMode="auto">
          <a:xfrm>
            <a:off x="900113" y="-15875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>
                <a:solidFill>
                  <a:srgbClr val="C00000"/>
                </a:solidFill>
              </a:rPr>
              <a:t>Mentores y Contactos</a:t>
            </a:r>
            <a:endParaRPr lang="es-PE" sz="2800" b="1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" y="-7732"/>
            <a:ext cx="184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25577"/>
                </a:solidFill>
                <a:latin typeface="Arial"/>
              </a:rPr>
              <a:t>@</a:t>
            </a:r>
            <a:r>
              <a:rPr lang="en-US" sz="2800" b="1" dirty="0" err="1">
                <a:solidFill>
                  <a:srgbClr val="325577"/>
                </a:solidFill>
                <a:latin typeface="Arial"/>
              </a:rPr>
              <a:t>urteaga</a:t>
            </a:r>
            <a:endParaRPr lang="es-ES_tradnl" sz="2800" dirty="0">
              <a:solidFill>
                <a:srgbClr val="32557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7296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AutoShape 2" descr="data:image/jpeg;base64,/9j/4AAQSkZJRgABAQAAAQABAAD/2wCEAAkGBhQSERQUExQVFRUWFhoYGBUYFxcYFxgXGRgXFxgcFRYXHSYeGBkkGRgYHy8gIycpLCwsFx4xNTAqNSYrLCkBCQoKDgwOGg8PGiwkHCQqLCwpLCkpKSwpKSksLSwsLCksLCwsLCksLCwsLiwpKSwpKSwsKSwpLCwsLCwsKSwpLP/AABEIALcBEwMBIgACEQEDEQH/xAAcAAABBQEBAQAAAAAAAAAAAAAFAAMEBgcCAQj/xABKEAACAQIDBQQGBQgHBwUAAAABAhEAAwQSIQUGMUFREyJhcQeBkaGxwRQyQlLRI1NicoKSwuEVFiSisvDxFzNDRIOT0ghjc4Sz/8QAGgEAAwEBAQEAAAAAAAAAAAAAAgMEAQAFBv/EACwRAAICAgIBAwQBAwUAAAAAAAABAhEDIRIxBBNBUQUiYXEyFIGhIyRCUsH/2gAMAwEAAhEDEQA/ABRavBBr0cYru6o4RSEUEZ6h4gmplyhePxBGnM9KNAsYe5Udnotb2SCBOvXWnk2MnT3mjoCivG5TbvVst7JQfZX2VJt4FRyHsFFRlGf3VJ4An1E0PvbMus2lq4fJG/CtXXDinVs11HUZNb3axLcLL+sR8alWtysUf+GB5sv41qa2adW1W0dRmKej7EnibY/aPyFSrXo1unjdtjyDH5CtIFuuxbrqNpFBs+jAfavnyVI95b5VKX0ZWfzl3+5+FXcJXQSto6inW/RrhhxN0/tAfBakp6PMIPsMfN2+VWsJXvZ1x1Fbtbj4Qf8ABB8yx+dGre6GEHDDWfWgPxqX2dd2dpA3r1oqQbSq0zxDAmR0oXo1DdvYOHXhYsj/AKafhUhcEg4Io8lA+AqFsTb30hnXJlgZhrMrMdKI2b2YxHlS3miml8jJY5RdM5NuoGIsAsZ8PgKl4fFlniAAZj1VzeTvN5/IUePJHIriKY3gMCrOFI0Ommh100PI1crXo6wg49sfO/d+TVWdmr+UXzHxFagoo26FSVsry+j/AAf5tj53rx/jpxdxMF+YB82uH4tR+lQ2bQDXcnBD/lrR81n406u6ODH/ACtj/tJ8xRelWGgwbs4UcMNY/wC1b/CnBsHDjhYs/wDbT8Kn0q44hjZNkcLVsfsL+FVb0gYRVsplVV7x4KB06Vdaqu/6/kU8z8BWpmVszrsq9qRkpUQYBzc65cQK7FwHgQfXTNwjjUqHMHbTxjoB2adp1EgQPM86jbNJuHtGEdBMwacx+IAKrrBOvl/rU6ykCAIpiAZJt6CTTyuImQBUPEqSrDSMpOsaka8/CpG6G4lzFg3LlwhDIXXvae4UfSsxXJ0iYLek8utdgVD23uLicODct3QyoQQAYYheUTEnWndlYrtbauRlJ4jjBrk7NcXHTJSinVWktunVSjMPFWnFWult0E2ptk9p2STPAx9Yk8AI4DjWGB1VrsLQXC7CxLBcx1jiGEieR15/KpWx8W+drVwjMkciCdNdDr665OwnFrtBMJXQWnVHhXYXwrTBoLXQSnshHEV0FrrOI7JTW08MA9wgAM9ormjXwmpjLwqfdwisdQDBpOeMpRqL2FHTsr9vCDDi3pr2WWY4nj8TQ/eDFnDXMNeM5SjqRrE5ZWR5mrdi8JmUwqlgDlzcJ5T4ULxuz8RcQB0sPEnKRIkfVjMNOUnxPSkxw1Jyf9v8DJz5L8glmOXA3iMuZtRyh/5UcvWu83n8hTn0C8cgJtMoJJBWBAkLHdMdZp67b1b9b5CqMcVHSAlK4pfAzgkhx5j4itLFZ1YXvez/ABCtGo5CWtipUqVCYKlSpVxwqVKlXHCqsb9ibK+Z+VWeq3vss2l8z/DXGrsonZV7UnJSrbDMeTHgqSSQ0iBGhGsy06EacuZ4RXqbSbk8ceJ00Hjz6UK/pC3EQZnjPLpFdjH2ch1fPIgQMuWDMmZBmI061Jcvgt4Y/wDsglh8ZmuKW72oq0WyaomFxam4gE6svxq+2xTYXWxGSKXQJ29eaGAkwBp1npHDSRWk7A3curhUUvJWCvZk2cqwCVIU6mftGaz/AGvauKM1poFwrbdYBBVjHBucxEaitS2LtHuCy7ZHAGn3o008OdNbMxRW7Bm28LirujO5UICMpC6Efaj6xkHUjXoKqm6tqMOvHUsdeJEmCfVV027juzFxUIDOsBfbqdeVVnDBLSgEhQBAkxWR7Cy17E1RTqioY2na/OJ7fwpy3tS0dO0T2x8aZTJ7RKcwpMTAJiqxuns65exDFhpAddR3tTGbSdIOnlVqy5lMEagweI1FC9xcW63fo91QrWQcrAEZlZy3DpMx50DG40nJWXe1jctrW2cwEBZ48ek9OA6iqBtq064+08hTcgieggZWPj+NaA7NlLRrnGk8Y8Y0FU/e3aNtMdakFmUZoXl90EcOp+VLclHbL54pZVxirYaVKq+Ku3LG1LV5sty3IC2gWDfVgZgJBXOZkA+NFE3mXnbaPMGg1jFsm1BjMva2ghXJAzKIiChPek6yPGglnhJVFgT+neTi3ODoveDwL28Kv0hg94s0nUkS5IAJAOVUA0Ovf8KGbZ2kMPazkZiSFRfvMeAprYOCupktm47W7aXGYkEC5cuXZTLmJMLbXkeYpvevZr3XwoUGBe1PLhIn1A0zE/t2RyWyI27m0LoDtcgngqNlC+Y509sXaeKsXxh8XDC5PZ3SROYCSrR1HDyq3bMx7hTnSABpGYSY4a8Ryn3VW9sK93GYQkABcRrAbkrHUsBM5eI0rOT9xjxxStFhLnj3Yr0MZGq++i1jZsjXQdI/zFSV2eg5VBl+qYMb423+hfEDJbPOPVUV7fefz/CrE2z15SKF4nBMrGeBOhp/j+dhzuovfwzmgcia+z/EKv8AVHyR7V/xCrt2g6irWJktnVKuO1HUe2uXxCjmPbQt1tgjk14bgHEj20NuYlnPMDoOJ8zXK4WopeXuoqzgorg8CDXVDUw4FSrTkeIpsM9umjiRVe3xH5NfM/w0bbGoNC6g/rD8aB70X1dFCsramYIPTpVJseyqZKVSBapVwwxG9uOWYkXIBJMZeE+ula3D11un93+dah/RdpuAHqJpptiJrBYesHn5VPykhvBP2M+sbm27bo7XDCsDqAOGvGjVraFuYB58Y0pnaOKP0sWwMygxJHUanzHyoXjMNdztB9/hxqzHj1ciWU90g/vCezs27gIJW5MRoDAZfMTm9laBstbGPwyXsveiGGuZH0kSPaPAiqXa2a12zcLgEi2GAJ0kEA8PBpoPu7i3wuJPaFuyJOfK0EcYZY4kGNK3009DFkcab6ZYcfhexxWTWDbLGSTBDCJnwMVG26gawGEGGGo14yPnXTXndb91kKjJKqTmIBZYzHm3WqtgL2a6UlhMgjiDGokV0IVL9GZHcb+R4Uzib4USxqZicIU15HgfZPxqtbSxBa43QaD1fzqmb0Rxj9wfs7/tZtC3bRTE95p5meAjrR7cneYXhduYu6Fh0RWgBEzhiCYGgLLGY88tZo1qpmyrLObiKTraZo69mvaR7FNRzWrZbik+Rv62HZPyd+06/eBDQOuYGIisz3j2hasYsnMLgcSLoIaCpNthpyBTl1qhO/QVJxuFKpYJ+3bLAdB2lxf4ffSsmKMtMs8fzcmF88fa/uXzDYlXUFWDDw+Y5U8bdZvYxLIZViCOYq77F2p2tnMxGZdG5eIPsqHN4zx7XR9V9O+sLyn6c1Uqv8B/d7a72rwts022MQeRP1SPXANXDacqmb7rK3sMfBjWUY3baqwKakR4CQaJYXefEYk3jcuaW7Rui2AFQ9m6MwI59zNVWCE1B8jwPqWXBPPeF/uujVb98XFH6hnQ84mI5032naYq1lH1ZPDhpr5aGPXQzCNetW+6AyEBhnMMoIBAMTMVD/recETcu2jcW40MymChEGADoR3hzGopflxyvFKOJXIieRKJole0J2BvRh8YmaxcDdVOjr+sp19fCi1fEyxyg+MlTF3Yqj45JRuoEj1a1IrxlnTrRwdNNHA3H4G1cw4OUQ4hhJ16jj1FVz+qmG/N/wB5/wAasOHJ7Ag8rke6mCtfcePPnijL5QPH2Af9VcP+b/vN+NFN39gWrdwuiAELEyTxPifCnoonsm3Csep+A/GaDypVjoySSRKFunlXSkopxRXn41sUcMleKtPV6KqWK3ZhSd5N27DXy7WwWcAky2p+ryPhVh2bgLdm0iKEXKo00nxknXjpS21hc1yzHNoPlofgDXOL2QYYoYZlcSANJ7y8SNA2scyeVUO0kkNjxfZLN1BoXUHp3a9oTf3ddmzdoQTE6DiAAToeZ19dKlXP8FCjhrc/8GZbk7e+l4fN2eQoxVgAck6EZJ4CDw5eyim08YtpJYgSYHi0GAPZ7qKbLvJh8P2SBOyXukRJdzxJI+0TrWT7bv3sRjLjufyNtWForJQZoXU/fgkmenSqvT++ib1ft0ENkXg+IctB0J98fA0N25igl5gJgR7CKmbt7LIzsCDwE8OPT3UO2gim8wddeHPiP9Ku9iUtuAxhhVAJLJk4/eXKPeRVQxmNh2HeBkzV3wfZoEaPqhW58oNV/erC20xuIC6DtG4TwNC9MPuJYcPiR9GutPAWxr1Ovyo+buy7mBRk+j9uo0HdF/tYhgR9ZgTm1OkeVBL+GT6JcAMS9v3B/wAapuz8PluzCcx9rQRMjXjpQ1t/sKb0l+P/AFk/aF0t9IYaJbIjpIHe+NUhfGrfgcarm6nLMLg8SrAmevAVuGx1t3UAZEYcIKqw9hFZOVaNx4+SbPnndbAWrl64Lwcotp27nHMPq8jpJq1bibkZxaxTPEl1FvLOZSrW21nTUnkauOP+jWtsHDW1tWDfwN1CVVUDO7DLIEAmFbxpbCvIu00wVuGTCYMqxMf7wtaZj5jT1zUc/IXJ4mtpX+x2FRjO5GbYH0bYi7gXxisgRQxyGc7KmjEaRyOk8qnbV3HxN7BYfE21U2rWFGbvANo1x2IXmACDVp3h2s1i59AsEFbWCZLg5F7mUnSNTlj9817i94vo9pcCrStrZz9qSNC7qsexZ1/TpP8AuHFTdbev0djXOThHsxyIqbs7EEJcWdCVn1TU7djc3E48ucOqsEgMWdVgnUcTJ4cqe2xutewLZL4UM3eGVswjhxFejSb2JuUVaIBWp+wMQFvrn+o+a2/6txTbb3NPqoWt2DBp7DXQlxS3AMD7CDrRtaAi9m+brXhicFYuEQSsEdCpKkeUgmqbv5iA1y1glYBrmrtEwWJyL5sQoJ5A1btygvZ4iyP+DibqD9R27VI9T+6sl3ixhvbUJUz/AGgKp/RV1UH2KDXKmuS7Ntp8PayvYbFPbYNbZlYRBBII9Y1FbN6OvSJ9IHYYph2w+o/DtB0MaZx7/Ma42zaz1Nc4bFFXDKSCpBBHEEagjxqPy/Dh5MKkt+zOUuLPqkV7QLc3eRcbhbd0EZ4AuL0cDXTkDxHgaO18RPG8cnGXaKk7BcQby/pK3+fbTLUts3TbfMOBAB1jSdTPhx9VQ/6Q8B7Zr6r6ZLngr4MlJRJUUVwIi2vt9uvzrOt69v461esfR0smzde3aYkMzh7j5RpI0iPXWlIsQBwFH5b2ogSlfQ/bqFtraTWQmRQzO0QTAAALEkgHkPfU63QPbmI/tNtdO5aZjInV2VRp+y1ZgxqWhd12G8Fez21aIkcOnX30/loXu7iS1tweKXGGmmhh19zCi1VqFaMOHtAkHoZHsI+demuMSTkaOOUx5xpVOwW873LqISwmeY5AnkKJRbejvYLbQ29kuMvT8BXtem0DqQCepAr2i9D8hrLH4McbeBkkG+bsXHAkroFIAJyiJOuvhQPa22LoVrAdFsSpHZjvMWBJzEc5nSKGY7DQXDfWUkesaH1VB2dZbLcKnWV05xqJFMjjqViedxouOykNq0o7+uusc+UVXttM7OHWTLEacjGlH9l2/wAkFKlh1Lcj7qDbbxIRwskRJ166VQCWLLc7IaN9UcvChe1tn4q5ea6ti8yuAZ7JiJygNBAjiDU27vTbUG1F1mCrOS1mAJUMNcw69KtuwvTFasYe3a+iY12QEEi0ACSSdJaefuoJS1oJFc2xi7lrDEOjLLAjMpWYRgePiy1VsBiJzkgwF+JAir1vjv8AjaCoq4HHLlzTNoNObLHA8oqppdCqtq5h8RaN54V7lsICwHDjPP31ykYx/dy2ouOAEBy/VmZHOdK0/dXaBFoKOPj04D4VnWyN3HCi4GI5gDuyP5jrNPYXfMYa+iue5qJnVdZIboNQR5mlZY2rRRgmovYO9KeBvfTTfcHI4UKw4d0RB6GdaGbuX3R81q49ly9pe0Qwyq9xUePU3urXsS9jH2chysrD3jhHjWcbX3TuYAXHYzaIXKwMNmF220HocqsZiNOVBB3pm5YVtGiH0NMbjXP6SxOdjq5S3mJnWW4nUUn9CpJYnaOJLMMrErblhoAD1EAaeFaLbRX1lvU7D4Gujgx1f99//KstiunaMk3g9HF3ZmBxOIw20MUGtpnyLlRWggHNk492aBekrGdsuDuzOewpPXMVRj7ya1jfKzduYPGJC9mcPe+9mkW2KxOh1FYth9qMLezCwCBSsXHQ3LZC90yo+sBpIrU2mHHpoc2NuE17u3RctsrlWXs82WbfaI5IOoPCAOnWq3jsKUe5bYMCrFYYAMIMagcDWl707wDD4khndEe1bEJcfLmGYEKVQiIgQwkR0is/2xtK04GVSbue4z3ZJzqSOz7p4EAHkOIp0ZaQhxam/gv+6+1voeDxd664zvbs3UJMFy9kqoHU50I9VZ/u3ric5M5EuXSf1Lbvr+1HtrjaG0c+GtrcBOVFFsjgAty7Kt4w8+GnXRjY4yWsW8kfkAgnrcu2xp+yHrP+NDLXKyJdeBTI9de2SWZFAliwA8TNWXfjdoWbxuWx3Xlio+zrrp0486CeaMckcb97BUW05HG6W9z4K6zI2UMuVhAOkyNOEg/E1oWG39xFxQyXVIP6C/hWM2uvx+VWbdnaRVxbOoY6eB/A0f8AT4ZSucU/2hUnKtMvW19577qma5pmgwqjQ+rwonssEIJ4ETxnjrr6qq+0lm03hB9/86suCxY7BbnLJmjyX+Vc8MMbqCpfgKE3KOz3CYt7mLwlsKjWS9wuxnMrYfVY1jVgPZWhpWU+hPaQvLiP/buswnkL0NofNX9tarbNeH5crza9h0eiSlZnvZvJdt7R7NFIW6Vti7AIUplB0PMNc99aUrVlFhRjw9w6Nh8cXHHVHKkjTxHuqzxNgy6Cfoz3lvXr+It3WEhVcRHCSn/jWii7WPej7BXbG0c1y26i4joSR3YEMonzX31rk1ZFWh0Umh/PWK7F3rC7X+hdgiFb1xM4CzFtXynhOoArZA9Y/tTdO8m8S4lVHYtcDTmWZazlbuzP1h76KqYOSNRYcu714pCVZkJGhItrHqlppVWdtDGm/c7N7SpmOUFJMDQSQefH10qJpfIiyh7RxoZQ7OJfvZO9PeJ1EiDr486IbFw+Gt2kuu7teukraSCq6NlPCZ4Djp4VULq3XcFyW14kzA+QirttmyFxWAA4Ldf/APQD5V1ujKXsE93tvWkYNc1U8JGg1Ik1O3z3UF5VxFrvADUIBOXjIA4x0qFZ2UuaY5EEA6fWYzp1BHso5szan0Zcq6LIOUcoM93pQShO+Q6E4uPBlO3f3js4HE4kXjcKt2eWEDEhVIhgxGXQr7KtKeknCw5AusqAEnKgAkwOB6mhu9m69rFbSF1bgVL1g3oGpDWsqNMcQQZHrFQhuXbtsx7VxD9mRCnWT9nKeh40Sbq0C406Yd/2oYYhosXTlIB0TnwjvUF3r3rs4pLBtIUNnEI5nLw4Nw8xXmG3FsF0Zrl1S7gQGt8dIkAdTwqPvDhMK2Hvm1cZrq2w0MEUGLiTwUS2nnXW/c6kaFtvFDDYULAErCjryrM7ew7b3JcFyToJIGpnlqePOrzt6+ty3hLjHObllWymDGi6gchqR7aZt4NOKos8ZAg1mCFW2b5LbaivYZ2fsMW0HZgJ+r7tasNxXvbOv21Vb164jrkYggyCEMGIIkayOE8qh4S9Nvpr8KFYzF3LbnsnKwSRwI11+q2hqueJSX2kmLO4SqfReMZvxicLZzHA9ottF7S4uItgSFGcwygkDgSAR51Xf9v88MED/wDZX5W6rGIx1zEAPcvXLjN95iqQOQtrCBfAg01ZtDNxXzkcev8AKlLxvlhZPJjf2I03dzf19o2rubDpaTvW5N4uSSpnuhBAErM8iYmKrDbtdnhLOCuMtzscx+oV1JmSJJB7xEgwYoDhxl7yOQRxKtDa6akdfhNG9n4lvrMxYkcSSTwgamjj49Su9HPyouDilsEbR3ixWEkXWbEWCIAdgXTl3XKkmeEnXxFUfHbR7e61xlVC3BFAVVUcFA8BzrSdubOF8G1MZtJ4xrM+6q3f9Gz6ZLqsJEggggc4iZ0oZ1FhY5Smtmv+j/Yq29lYdXtq4dDcZGUNOclhodPqlRWc+mPAWLF+1bw9pLUoblwIMoJY5U7o0EBW4ferVre8tpVVbIDBQFCluzIAEQAw46Vm29OxPpuNu3rjMAYVUEaKqgQW1nWTp1qaD3Y9xdFA3XsTjLJKswDg6ax0J8AYPqo96Rjf7QvbdgiWlBAJiSbhJ8eAHrq3bO2TasiLaAfE+ZNS2tjmP8+ulTxKeRZH7KglqNGFYBmIknnHr1/A0TwlyHBmNR8a0He/Zds4W4y20DKQ0hQDoddYngTVJTd++U7QWbhTjmymI5+YqmLpbFSi70Xq6mZGHVT7xQ67vHdXAui210tsouZjmEz9kqRz60Rwk5EnjlE+yhOHt929bPJiPj+FPzdJicbotfoK2V2eBe4RBu3mPqQBR781aWBVD3S3hTD4Sza7I91eIYaliWJiPGja75L+bb94fhXzs/D8mWSUuPb+UUepCuwvt7Gdlhbz8MttoPiRA95FZb6NCWN3LDBwWMnmrhh8TVl3t3nW9h+xCsDcJmSPqorXD/hFVj0cIQt0SVhZBESCSPbXoeJhni1NUwZyT6LljlKm3cIYdncVtG5FgrSI1EE1aGesc2nvliUe7ZLqyhmSSgEiSOVans7GdpZtP99Fb2qDV0Wmyrx1aaJ/b0I22o7Wy06l1HAdTz5VPz1A2qmY2D928vvkfGKJxQ7Nj+xlHxu5uPe4zC5ZUE6AMSAOWrLNKrpZ2+pUEW7keSctPzlKh4r4PKbPmKzfLNlHGJPzq+bRwy3nw91VdshdgcyKAe0J7yk5iJ6VTd2ca1q42U5SygTCmYM/aBq3rta4zIpeQ0/YtDlPEJI9RFBF32Ma+CwbJ1EnU+71UsYoMjw99cbMeBApnFjMSAY41SLB1rB2XdGxBvgKGAaw4R4Y5suo1WfEcfZ3isPgDoMHi3fgJxUZzyLkFiTx+qvqqybI3AxFwjMMi82bT2DifdWgbvbmWcKO4Jc8bjQW9X3R4D30iSiNjNpUYvhPR1iHGYYDQ66i/wDx3hr4xRjD7jC2PyuygeGv5b/zYGfdW7KtexSnNfAStGCYhrnaDtEyKqhLdsLCoo+qBOsCi2D6c+P+tWb0pifo4kDVz+kYC6T0iaquEgeyqce4ipNt7OGuxoPZUW/aLsBElgBHu+dLENDHSf8AWpGwla5irCxobij3ifdVN1GyKSudHVj0ZY7P2RVAoE588pqTpoJnThFT29EmLA0eyfAMw+K1ror2of6iZZ6EDEdobpXsKA19QFJgEODJgk6AzwFcWLvAc60P0loPoqk8rog9JVxWWW75nTWrMM+UbZHmgoSpE25eJfXhMVYcCMyaUB2Zgzeu9mGAaXIJ4d22zax4DjVh2JZyLDHX4eFT519xZ438TzAbFuX7pRCoIE96YjQchrxFMbRwjWLptXCCwAMjgQeBE+v2UQxO1Gs3FuW4BHERxHMHqKmb2bPt4vsLod1PZ8UI6yQZB4GR7aizZVijyfRdixvJPiiujFqOLAfH2mnhfXiDm9c+2qbvOr2jcCX7xghRLDjpPADnNVe7irghg7Zo45mn20OHPHLHkjc+J4ZcWatfwyYkdg0gXBlMaRqJ9XAVeLmzEFtUEZQsRGnIR7JrN9xMy4ZHMszEsSzEk94jieAgVZ7u1Lzky8KZ7oA0Gsd7jOpEzwpso8jMcktlYuRmIHAGhlru4i6PvLI89P51NL94+Z+NOV6LjyjR5l7bHkMQOlOrcpgPTitRgEbFYgdsM3BLNw8J7zgqJ9QNS9yTFy7wA7OeQ+0NdOUUEu4nNfuacwvqVY+JNFtkoAmJ/wDhj++tRTleQaltEF8Th7zXjlAPeYMcq5hOhUnmZmKue5GOz4G1+iCn7rED3RWVXsISTBPE8POr5uA5Sw6Gfr5hPiAP4aWpuz0PBaeTiXI36TANlHRlPsYH5VBF2nku/GjUz2cmG4tEbAqMg82/xGlXWxroeyGXUEuR++1eU7kj5OVptHzagKtPCrJgb8vb8yPaIoHewxmfnRPATmt+DD4ipIvZWXHBXePlT2Ds9pcVR9oge0xUXBN8Km7G0vW/11+Iq1iUarhQU0NEMJcJM8qgop51LR6CStBoLUq8Fe1ENM79Ka/lMMfC5/D+NVTDvw8quPpRMHDf9Qe5DVDW6eAFWYv4oTLslR3m9VTN1yBjsPz749pBA98UKt3eOvOpmx7sYqweXaoZ/bFVNXAib/1P7m2V7Xgr2vJPTKt6SLBbAuR9hkf1BgPnWUtbB4cJrY988YtvBXy+soVA6s3dX3mfVWNWzFX+L/FkHk/yLTuLh1bGqp1AVz5ymX4NRXeTY5wzhlJNtuH6Jn6vsjU8daiejLD5sQz/AHbUT4kgAewGtJxGGW4pV1DKeINJzyrIP8dfYZRjHLAGpmxcd3DbPBNR5Hj7/jU/b27bYc5kl7RPmVnk3h41WcRaZQ4UxmUgHwPj7qj8nH6uNxR6Hj5FDIpMqO3sWLhP6TlveT86DuoqTftmTmEHp0phqzBiWLGomeRl9WbkaRugn9ltfq/xGjC8z1+HKhW7Q/s1kD7g/wA+2is6wP8AIqoUir3BDt5n412K8xGjt+sfjXivV66PPfY5FdrpqeA1rnPUjD4E3QRrBEEjx6eNc2krZl1tg3Z+zCbS3CDLy/7xLfA12uPuWi3ZtlLKQTAOgg6TwNH7+GCpoCABHDkOFBb+sAaTNebduzITb7AeJ3hxf5+77QPgKPbo7bLkI7O1wq5JaSYVlyiT4M1BsVs09RS3fHZ4u2P1l/eU/OKxtnpeFkXrR/ZoAuxTq4ioj14HpXI+wcExi9vXh7DG21xFKmSsxGbvcPXSqFjNh27jl2VSTEkgcgB8qVN9dniz+kqUmzIpinbWPgjwI91dsB0ppvV8KxaPHLngXEyOB1HkdanYH/eL+sPjQLY1wraWdOnkTNHdm4tUdXbVUYMQBJgamBzq5O1YjpmvIKcUUJ2JvHYxKg2bqvzgHvDzU6j1ijKa0LZoUFe14vCvaiHGdelC5+Vw8/db3kfhVHAjwotv7eJx17joQOMcFXTXlVcukjkIJ5mffyNWwVRQh7ZKQcqk7MwzXcRaRCMzOsa+M0PYCyQbjBJXMBcOQkHge9xHjUvdfatgY22WxFtOzYOxLQoA1PeOk+HOqHNKPZIoOU+jehxrqqna9JuAfE2rCYhGNwN3gYQERAZjABPejy8RRa9vZhF0bE2AenaJ8jXl0z0gF6U5+iKB+dHuRzrWYWA3n8OHWjvpg39SLAwt+xdCs3aIGDNqNJTmInUHnVCwu+SSouYcrm1DLcIXroCvuq3BNRjTI82KUpWjRdxNpi1i0H2bncPr+r/eA9ta4K+et3d7cGMa30jNZt24uWnAZi5VgYZRwJGuk8K0Q+nXZkwHvHysv84pOdqUrQ3BGUY0zQStZZtTZ5tPcQ/ZJI8uIjzFEb3pvwI0CYhj4Ig+L1SN7N6717Es6F7auQAO7OUCI5wfKkp0UxjydFcx2JBA+8S2vKCdPfNDwNakYyzlKiZ0PxqKR7aG7CmkpUi47H3rWzYRTbZio5EAcTXR9IYVjFk+ZcfhVXs4vtGJaJnxAk9Z5UP2hh3bgCI9/wDOjc10jvTkldhnE73XGuMyW5DGYZtB1gga+yplveUEa22noCD79Kr9pIAmnBVEZyXuSOKbCF/fhkYf2Zis6y4BjwygxWg7t70YfE2x2ZCHgUbQg+3WsuK11stzYvo66a6igyXLticuFSjo2y+AVjSqvtjuFdOVEe0JUMYII5Zh7uHroBtclj9Ux5/IxSIkOLsg4zaYAECfMx8RQY7WCXleIhlPhoQeNdY+w3jQpLBLr0nnXM9TxoLkmuzV1x1tuFxD+2v406DPAg+Rn4VnTWh0HsFcdmv3V/dFT2fa+u/g0eDSrOxcilWmf1X4K6461xbQs6qql2JACxMmvbdsuwVQSxMADiSeFaRut6OMRZYXXUFsuihh3J4zzLRpppqdafFNs+SeiH/Vy4NWWYGoUgx4QPGo1q1lJ1y5RJBEH31d8dZZAFAMnoNZ4H9r4UN2phcNZs3TfxIa8bbAYe1Dvmg5c+WcgniTHPWrOVInMcexfS7nUshBJBViConSCOlXTd70y4vDQt8DEoOZOW4B+uBB9Y9ddjCh1EgGRQzaG7KsDl0pS0Ns2Cz6b9mm0rG5czEa2xaYsp6E/VnyNA9of+oewD+Rwt1+hd0tj2DMazTAej7EMAVuKqzIOs0SsejcqQWcGDJGuvPWhUPk1stL4Dtbj3XYhmJMZS0yZJk+yp1jYNp11ZifZ1jQTpwqdb3hwNxRnsYvDkdFNxAfDIWkeYFdbOv2L1zJh8RbLngjh7TnXkHGvqp/JNCaaZl2/wBu5iEY3C9y7bAgG4zOba8co49yRoRy4+ITDYUsM1tdSAhGUBZ4aCBy86+kbG6C3NMQggagA8Tz1GoFVjfXcTCWSt+0y2rwdYtSIuCQCFQ6hoJMjp66S2r0NVmQvudiQEOXvE6DTlrEUQbdjFsfqx6tK0YoSycB8qKgAcdfGtSNMU2vurct969xbxHIUIu2wsgkkHiMxJ0GhE8xWk+k6yWtIy8QSIjrWTXJnWuejAxZxaHKftLwYHL0nN1JPjzovY2ZYxVy2qi2rvJYW34R1UniYnTrQbd3BpdvqjxB+Nafsbc21ZuLcAkqDExpM61y2cAz6OcvfV5YaieGYaifCagDeBkzK9gZuBOfh7RWlYiAuvSsg3nYvdYjQTyrJqkEm0L6abry0CNAAZgU1tEkISCJBFQrCwQamX9VI61P7jHtEG1t+6pEw45jXUf5mjtreazl7xK+BUkjwkCqw+Hg6SPXXVphzE0ffYKk10y14neHDXpVFaRAUkQPV+FRQwofZw6gyPOpQNOjpCpO2SA1LJTYNPW2rWCzTdk40NZT9XkZ9x1FDdpAEn63DnHwods7awFoAqT4kGKdGMU/dB8VpFbPLUeMmCr5Xq0/qMKhhNQasRggkx7f8j3UHv2xm0AoZ9Hq/T3yyobLCuKdArhkpFH1CeiMzV7TTAzxHtpU3ieW8rsibB3gOBvpiAi3Mk9xtAZBXjyOtaVhP/UPYaA+Euz+iyfMilSpsCBg3fXf18XhiLdgYe2zAsxcNccAzBy6KCYnUzVJ/rCwTs1ARTxAAHwpUqb0KDmBud0eVTUNKlWmlp2Ug7IaV3dXSlSojWZ/idtXLbugY6E6Hz61FTHZ2m4A/ny8q9pULYAZtk3lhcVi7QjgL90r6hmoQ2wBZvrcN57jZhBaSTPUmlSrWtBGi2bslKIu8V7SrEEyp77ANZj9L5GsxuYUTSpVrFSCO7eFjEJ4MK1lr8LSpVyCiVvbO3WGgEcuVUy8ZJkUqVLmGiIRrTjNFKlUsexkjhsODUQ4KDxpUqeAS00AqZZUFDXlKmMnmzxBT1sUqVYMLJsy4gTu8fFfnzp4uY4T6gKVKgPKnqQzcBich9TD8KH3pmlSpcj1/pupNjUmk7EilSpaPoJvQOL0qVKqDxG3Z//Z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0" name="AutoShape 4" descr="data:image/jpeg;base64,/9j/4AAQSkZJRgABAQAAAQABAAD/2wCEAAkGBhQSERQUExQVFRUWFhoYGBUYFxcYFxgXGRgXFxgcFRYXHSYeGBkkGRgYHy8gIycpLCwsFx4xNTAqNSYrLCkBCQoKDgwOGg8PGiwkHCQqLCwpLCkpKSwpKSksLSwsLCksLCwsLCksLCwsLiwpKSwpKSwsKSwpLCwsLCwsKSwpLP/AABEIALcBEwMBIgACEQEDEQH/xAAcAAABBQEBAQAAAAAAAAAAAAAFAAMEBgcCAQj/xABKEAACAQIDBQQGBQgHBwUAAAABAhEAAwQSIQUGMUFREyJhcQeBkaGxwRQyQlLRI1NicoKSwuEVFiSisvDxFzNDRIOT0ghjc4Sz/8QAGgEAAwEBAQEAAAAAAAAAAAAAAgMEAQAFBv/EACwRAAICAgIBAwQBAwUAAAAAAAABAhEDIRIxBBNBUQUiYXEyFIGhIyRCUsH/2gAMAwEAAhEDEQA/ABRavBBr0cYru6o4RSEUEZ6h4gmplyhePxBGnM9KNAsYe5Udnotb2SCBOvXWnk2MnT3mjoCivG5TbvVst7JQfZX2VJt4FRyHsFFRlGf3VJ4An1E0PvbMus2lq4fJG/CtXXDinVs11HUZNb3axLcLL+sR8alWtysUf+GB5sv41qa2adW1W0dRmKej7EnibY/aPyFSrXo1unjdtjyDH5CtIFuuxbrqNpFBs+jAfavnyVI95b5VKX0ZWfzl3+5+FXcJXQSto6inW/RrhhxN0/tAfBakp6PMIPsMfN2+VWsJXvZ1x1Fbtbj4Qf8ABB8yx+dGre6GEHDDWfWgPxqX2dd2dpA3r1oqQbSq0zxDAmR0oXo1DdvYOHXhYsj/AKafhUhcEg4Io8lA+AqFsTb30hnXJlgZhrMrMdKI2b2YxHlS3miml8jJY5RdM5NuoGIsAsZ8PgKl4fFlniAAZj1VzeTvN5/IUePJHIriKY3gMCrOFI0Ommh100PI1crXo6wg49sfO/d+TVWdmr+UXzHxFagoo26FSVsry+j/AAf5tj53rx/jpxdxMF+YB82uH4tR+lQ2bQDXcnBD/lrR81n406u6ODH/ACtj/tJ8xRelWGgwbs4UcMNY/wC1b/CnBsHDjhYs/wDbT8Kn0q44hjZNkcLVsfsL+FVb0gYRVsplVV7x4KB06Vdaqu/6/kU8z8BWpmVszrsq9qRkpUQYBzc65cQK7FwHgQfXTNwjjUqHMHbTxjoB2adp1EgQPM86jbNJuHtGEdBMwacx+IAKrrBOvl/rU6ykCAIpiAZJt6CTTyuImQBUPEqSrDSMpOsaka8/CpG6G4lzFg3LlwhDIXXvae4UfSsxXJ0iYLek8utdgVD23uLicODct3QyoQQAYYheUTEnWndlYrtbauRlJ4jjBrk7NcXHTJSinVWktunVSjMPFWnFWult0E2ptk9p2STPAx9Yk8AI4DjWGB1VrsLQXC7CxLBcx1jiGEieR15/KpWx8W+drVwjMkciCdNdDr665OwnFrtBMJXQWnVHhXYXwrTBoLXQSnshHEV0FrrOI7JTW08MA9wgAM9ormjXwmpjLwqfdwisdQDBpOeMpRqL2FHTsr9vCDDi3pr2WWY4nj8TQ/eDFnDXMNeM5SjqRrE5ZWR5mrdi8JmUwqlgDlzcJ5T4ULxuz8RcQB0sPEnKRIkfVjMNOUnxPSkxw1Jyf9v8DJz5L8glmOXA3iMuZtRyh/5UcvWu83n8hTn0C8cgJtMoJJBWBAkLHdMdZp67b1b9b5CqMcVHSAlK4pfAzgkhx5j4itLFZ1YXvez/ABCtGo5CWtipUqVCYKlSpVxwqVKlXHCqsb9ibK+Z+VWeq3vss2l8z/DXGrsonZV7UnJSrbDMeTHgqSSQ0iBGhGsy06EacuZ4RXqbSbk8ceJ00Hjz6UK/pC3EQZnjPLpFdjH2ch1fPIgQMuWDMmZBmI061Jcvgt4Y/wDsglh8ZmuKW72oq0WyaomFxam4gE6svxq+2xTYXWxGSKXQJ29eaGAkwBp1npHDSRWk7A3curhUUvJWCvZk2cqwCVIU6mftGaz/AGvauKM1poFwrbdYBBVjHBucxEaitS2LtHuCy7ZHAGn3o008OdNbMxRW7Bm28LirujO5UICMpC6Efaj6xkHUjXoKqm6tqMOvHUsdeJEmCfVV027juzFxUIDOsBfbqdeVVnDBLSgEhQBAkxWR7Cy17E1RTqioY2na/OJ7fwpy3tS0dO0T2x8aZTJ7RKcwpMTAJiqxuns65exDFhpAddR3tTGbSdIOnlVqy5lMEagweI1FC9xcW63fo91QrWQcrAEZlZy3DpMx50DG40nJWXe1jctrW2cwEBZ48ek9OA6iqBtq064+08hTcgieggZWPj+NaA7NlLRrnGk8Y8Y0FU/e3aNtMdakFmUZoXl90EcOp+VLclHbL54pZVxirYaVKq+Ku3LG1LV5sty3IC2gWDfVgZgJBXOZkA+NFE3mXnbaPMGg1jFsm1BjMva2ghXJAzKIiChPek6yPGglnhJVFgT+neTi3ODoveDwL28Kv0hg94s0nUkS5IAJAOVUA0Ovf8KGbZ2kMPazkZiSFRfvMeAprYOCupktm47W7aXGYkEC5cuXZTLmJMLbXkeYpvevZr3XwoUGBe1PLhIn1A0zE/t2RyWyI27m0LoDtcgngqNlC+Y509sXaeKsXxh8XDC5PZ3SROYCSrR1HDyq3bMx7hTnSABpGYSY4a8Ryn3VW9sK93GYQkABcRrAbkrHUsBM5eI0rOT9xjxxStFhLnj3Yr0MZGq++i1jZsjXQdI/zFSV2eg5VBl+qYMb423+hfEDJbPOPVUV7fefz/CrE2z15SKF4nBMrGeBOhp/j+dhzuovfwzmgcia+z/EKv8AVHyR7V/xCrt2g6irWJktnVKuO1HUe2uXxCjmPbQt1tgjk14bgHEj20NuYlnPMDoOJ8zXK4WopeXuoqzgorg8CDXVDUw4FSrTkeIpsM9umjiRVe3xH5NfM/w0bbGoNC6g/rD8aB70X1dFCsramYIPTpVJseyqZKVSBapVwwxG9uOWYkXIBJMZeE+ula3D11un93+dah/RdpuAHqJpptiJrBYesHn5VPykhvBP2M+sbm27bo7XDCsDqAOGvGjVraFuYB58Y0pnaOKP0sWwMygxJHUanzHyoXjMNdztB9/hxqzHj1ciWU90g/vCezs27gIJW5MRoDAZfMTm9laBstbGPwyXsveiGGuZH0kSPaPAiqXa2a12zcLgEi2GAJ0kEA8PBpoPu7i3wuJPaFuyJOfK0EcYZY4kGNK3009DFkcab6ZYcfhexxWTWDbLGSTBDCJnwMVG26gawGEGGGo14yPnXTXndb91kKjJKqTmIBZYzHm3WqtgL2a6UlhMgjiDGokV0IVL9GZHcb+R4Uzib4USxqZicIU15HgfZPxqtbSxBa43QaD1fzqmb0Rxj9wfs7/tZtC3bRTE95p5meAjrR7cneYXhduYu6Fh0RWgBEzhiCYGgLLGY88tZo1qpmyrLObiKTraZo69mvaR7FNRzWrZbik+Rv62HZPyd+06/eBDQOuYGIisz3j2hasYsnMLgcSLoIaCpNthpyBTl1qhO/QVJxuFKpYJ+3bLAdB2lxf4ffSsmKMtMs8fzcmF88fa/uXzDYlXUFWDDw+Y5U8bdZvYxLIZViCOYq77F2p2tnMxGZdG5eIPsqHN4zx7XR9V9O+sLyn6c1Uqv8B/d7a72rwts022MQeRP1SPXANXDacqmb7rK3sMfBjWUY3baqwKakR4CQaJYXefEYk3jcuaW7Rui2AFQ9m6MwI59zNVWCE1B8jwPqWXBPPeF/uujVb98XFH6hnQ84mI5032naYq1lH1ZPDhpr5aGPXQzCNetW+6AyEBhnMMoIBAMTMVD/recETcu2jcW40MymChEGADoR3hzGopflxyvFKOJXIieRKJole0J2BvRh8YmaxcDdVOjr+sp19fCi1fEyxyg+MlTF3Yqj45JRuoEj1a1IrxlnTrRwdNNHA3H4G1cw4OUQ4hhJ16jj1FVz+qmG/N/wB5/wAasOHJ7Ag8rke6mCtfcePPnijL5QPH2Af9VcP+b/vN+NFN39gWrdwuiAELEyTxPifCnoonsm3Csep+A/GaDypVjoySSRKFunlXSkopxRXn41sUcMleKtPV6KqWK3ZhSd5N27DXy7WwWcAky2p+ryPhVh2bgLdm0iKEXKo00nxknXjpS21hc1yzHNoPlofgDXOL2QYYoYZlcSANJ7y8SNA2scyeVUO0kkNjxfZLN1BoXUHp3a9oTf3ddmzdoQTE6DiAAToeZ19dKlXP8FCjhrc/8GZbk7e+l4fN2eQoxVgAck6EZJ4CDw5eyim08YtpJYgSYHi0GAPZ7qKbLvJh8P2SBOyXukRJdzxJI+0TrWT7bv3sRjLjufyNtWForJQZoXU/fgkmenSqvT++ib1ft0ENkXg+IctB0J98fA0N25igl5gJgR7CKmbt7LIzsCDwE8OPT3UO2gim8wddeHPiP9Ku9iUtuAxhhVAJLJk4/eXKPeRVQxmNh2HeBkzV3wfZoEaPqhW58oNV/erC20xuIC6DtG4TwNC9MPuJYcPiR9GutPAWxr1Ovyo+buy7mBRk+j9uo0HdF/tYhgR9ZgTm1OkeVBL+GT6JcAMS9v3B/wAapuz8PluzCcx9rQRMjXjpQ1t/sKb0l+P/AFk/aF0t9IYaJbIjpIHe+NUhfGrfgcarm6nLMLg8SrAmevAVuGx1t3UAZEYcIKqw9hFZOVaNx4+SbPnndbAWrl64Lwcotp27nHMPq8jpJq1bibkZxaxTPEl1FvLOZSrW21nTUnkauOP+jWtsHDW1tWDfwN1CVVUDO7DLIEAmFbxpbCvIu00wVuGTCYMqxMf7wtaZj5jT1zUc/IXJ4mtpX+x2FRjO5GbYH0bYi7gXxisgRQxyGc7KmjEaRyOk8qnbV3HxN7BYfE21U2rWFGbvANo1x2IXmACDVp3h2s1i59AsEFbWCZLg5F7mUnSNTlj9817i94vo9pcCrStrZz9qSNC7qsexZ1/TpP8AuHFTdbev0djXOThHsxyIqbs7EEJcWdCVn1TU7djc3E48ucOqsEgMWdVgnUcTJ4cqe2xutewLZL4UM3eGVswjhxFejSb2JuUVaIBWp+wMQFvrn+o+a2/6txTbb3NPqoWt2DBp7DXQlxS3AMD7CDrRtaAi9m+brXhicFYuEQSsEdCpKkeUgmqbv5iA1y1glYBrmrtEwWJyL5sQoJ5A1btygvZ4iyP+DibqD9R27VI9T+6sl3ixhvbUJUz/AGgKp/RV1UH2KDXKmuS7Ntp8PayvYbFPbYNbZlYRBBII9Y1FbN6OvSJ9IHYYph2w+o/DtB0MaZx7/Ma42zaz1Nc4bFFXDKSCpBBHEEagjxqPy/Dh5MKkt+zOUuLPqkV7QLc3eRcbhbd0EZ4AuL0cDXTkDxHgaO18RPG8cnGXaKk7BcQby/pK3+fbTLUts3TbfMOBAB1jSdTPhx9VQ/6Q8B7Zr6r6ZLngr4MlJRJUUVwIi2vt9uvzrOt69v461esfR0smzde3aYkMzh7j5RpI0iPXWlIsQBwFH5b2ogSlfQ/bqFtraTWQmRQzO0QTAAALEkgHkPfU63QPbmI/tNtdO5aZjInV2VRp+y1ZgxqWhd12G8Fez21aIkcOnX30/loXu7iS1tweKXGGmmhh19zCi1VqFaMOHtAkHoZHsI+demuMSTkaOOUx5xpVOwW873LqISwmeY5AnkKJRbejvYLbQ29kuMvT8BXtem0DqQCepAr2i9D8hrLH4McbeBkkG+bsXHAkroFIAJyiJOuvhQPa22LoVrAdFsSpHZjvMWBJzEc5nSKGY7DQXDfWUkesaH1VB2dZbLcKnWV05xqJFMjjqViedxouOykNq0o7+uusc+UVXttM7OHWTLEacjGlH9l2/wAkFKlh1Lcj7qDbbxIRwskRJ166VQCWLLc7IaN9UcvChe1tn4q5ea6ti8yuAZ7JiJygNBAjiDU27vTbUG1F1mCrOS1mAJUMNcw69KtuwvTFasYe3a+iY12QEEi0ACSSdJaefuoJS1oJFc2xi7lrDEOjLLAjMpWYRgePiy1VsBiJzkgwF+JAir1vjv8AjaCoq4HHLlzTNoNObLHA8oqppdCqtq5h8RaN54V7lsICwHDjPP31ykYx/dy2ouOAEBy/VmZHOdK0/dXaBFoKOPj04D4VnWyN3HCi4GI5gDuyP5jrNPYXfMYa+iue5qJnVdZIboNQR5mlZY2rRRgmovYO9KeBvfTTfcHI4UKw4d0RB6GdaGbuX3R81q49ly9pe0Qwyq9xUePU3urXsS9jH2chysrD3jhHjWcbX3TuYAXHYzaIXKwMNmF220HocqsZiNOVBB3pm5YVtGiH0NMbjXP6SxOdjq5S3mJnWW4nUUn9CpJYnaOJLMMrErblhoAD1EAaeFaLbRX1lvU7D4Gujgx1f99//KstiunaMk3g9HF3ZmBxOIw20MUGtpnyLlRWggHNk492aBekrGdsuDuzOewpPXMVRj7ya1jfKzduYPGJC9mcPe+9mkW2KxOh1FYth9qMLezCwCBSsXHQ3LZC90yo+sBpIrU2mHHpoc2NuE17u3RctsrlWXs82WbfaI5IOoPCAOnWq3jsKUe5bYMCrFYYAMIMagcDWl707wDD4khndEe1bEJcfLmGYEKVQiIgQwkR0is/2xtK04GVSbue4z3ZJzqSOz7p4EAHkOIp0ZaQhxam/gv+6+1voeDxd664zvbs3UJMFy9kqoHU50I9VZ/u3ric5M5EuXSf1Lbvr+1HtrjaG0c+GtrcBOVFFsjgAty7Kt4w8+GnXRjY4yWsW8kfkAgnrcu2xp+yHrP+NDLXKyJdeBTI9de2SWZFAliwA8TNWXfjdoWbxuWx3Xlio+zrrp0486CeaMckcb97BUW05HG6W9z4K6zI2UMuVhAOkyNOEg/E1oWG39xFxQyXVIP6C/hWM2uvx+VWbdnaRVxbOoY6eB/A0f8AT4ZSucU/2hUnKtMvW19577qma5pmgwqjQ+rwonssEIJ4ETxnjrr6qq+0lm03hB9/86suCxY7BbnLJmjyX+Vc8MMbqCpfgKE3KOz3CYt7mLwlsKjWS9wuxnMrYfVY1jVgPZWhpWU+hPaQvLiP/buswnkL0NofNX9tarbNeH5crza9h0eiSlZnvZvJdt7R7NFIW6Vti7AIUplB0PMNc99aUrVlFhRjw9w6Nh8cXHHVHKkjTxHuqzxNgy6Cfoz3lvXr+It3WEhVcRHCSn/jWii7WPej7BXbG0c1y26i4joSR3YEMonzX31rk1ZFWh0Umh/PWK7F3rC7X+hdgiFb1xM4CzFtXynhOoArZA9Y/tTdO8m8S4lVHYtcDTmWZazlbuzP1h76KqYOSNRYcu714pCVZkJGhItrHqlppVWdtDGm/c7N7SpmOUFJMDQSQefH10qJpfIiyh7RxoZQ7OJfvZO9PeJ1EiDr486IbFw+Gt2kuu7teukraSCq6NlPCZ4Djp4VULq3XcFyW14kzA+QirttmyFxWAA4Ldf/APQD5V1ujKXsE93tvWkYNc1U8JGg1Ik1O3z3UF5VxFrvADUIBOXjIA4x0qFZ2UuaY5EEA6fWYzp1BHso5szan0Zcq6LIOUcoM93pQShO+Q6E4uPBlO3f3js4HE4kXjcKt2eWEDEhVIhgxGXQr7KtKeknCw5AusqAEnKgAkwOB6mhu9m69rFbSF1bgVL1g3oGpDWsqNMcQQZHrFQhuXbtsx7VxD9mRCnWT9nKeh40Sbq0C406Yd/2oYYhosXTlIB0TnwjvUF3r3rs4pLBtIUNnEI5nLw4Nw8xXmG3FsF0Zrl1S7gQGt8dIkAdTwqPvDhMK2Hvm1cZrq2w0MEUGLiTwUS2nnXW/c6kaFtvFDDYULAErCjryrM7ew7b3JcFyToJIGpnlqePOrzt6+ty3hLjHObllWymDGi6gchqR7aZt4NOKos8ZAg1mCFW2b5LbaivYZ2fsMW0HZgJ+r7tasNxXvbOv21Vb164jrkYggyCEMGIIkayOE8qh4S9Nvpr8KFYzF3LbnsnKwSRwI11+q2hqueJSX2kmLO4SqfReMZvxicLZzHA9ottF7S4uItgSFGcwygkDgSAR51Xf9v88MED/wDZX5W6rGIx1zEAPcvXLjN95iqQOQtrCBfAg01ZtDNxXzkcev8AKlLxvlhZPJjf2I03dzf19o2rubDpaTvW5N4uSSpnuhBAErM8iYmKrDbtdnhLOCuMtzscx+oV1JmSJJB7xEgwYoDhxl7yOQRxKtDa6akdfhNG9n4lvrMxYkcSSTwgamjj49Su9HPyouDilsEbR3ixWEkXWbEWCIAdgXTl3XKkmeEnXxFUfHbR7e61xlVC3BFAVVUcFA8BzrSdubOF8G1MZtJ4xrM+6q3f9Gz6ZLqsJEggggc4iZ0oZ1FhY5Smtmv+j/Yq29lYdXtq4dDcZGUNOclhodPqlRWc+mPAWLF+1bw9pLUoblwIMoJY5U7o0EBW4ferVre8tpVVbIDBQFCluzIAEQAw46Vm29OxPpuNu3rjMAYVUEaKqgQW1nWTp1qaD3Y9xdFA3XsTjLJKswDg6ax0J8AYPqo96Rjf7QvbdgiWlBAJiSbhJ8eAHrq3bO2TasiLaAfE+ZNS2tjmP8+ulTxKeRZH7KglqNGFYBmIknnHr1/A0TwlyHBmNR8a0He/Zds4W4y20DKQ0hQDoddYngTVJTd++U7QWbhTjmymI5+YqmLpbFSi70Xq6mZGHVT7xQ67vHdXAui210tsouZjmEz9kqRz60Rwk5EnjlE+yhOHt929bPJiPj+FPzdJicbotfoK2V2eBe4RBu3mPqQBR781aWBVD3S3hTD4Sza7I91eIYaliWJiPGja75L+bb94fhXzs/D8mWSUuPb+UUepCuwvt7Gdlhbz8MttoPiRA95FZb6NCWN3LDBwWMnmrhh8TVl3t3nW9h+xCsDcJmSPqorXD/hFVj0cIQt0SVhZBESCSPbXoeJhni1NUwZyT6LljlKm3cIYdncVtG5FgrSI1EE1aGesc2nvliUe7ZLqyhmSSgEiSOVans7GdpZtP99Fb2qDV0Wmyrx1aaJ/b0I22o7Wy06l1HAdTz5VPz1A2qmY2D928vvkfGKJxQ7Nj+xlHxu5uPe4zC5ZUE6AMSAOWrLNKrpZ2+pUEW7keSctPzlKh4r4PKbPmKzfLNlHGJPzq+bRwy3nw91VdshdgcyKAe0J7yk5iJ6VTd2ca1q42U5SygTCmYM/aBq3rta4zIpeQ0/YtDlPEJI9RFBF32Ma+CwbJ1EnU+71UsYoMjw99cbMeBApnFjMSAY41SLB1rB2XdGxBvgKGAaw4R4Y5suo1WfEcfZ3isPgDoMHi3fgJxUZzyLkFiTx+qvqqybI3AxFwjMMi82bT2DifdWgbvbmWcKO4Jc8bjQW9X3R4D30iSiNjNpUYvhPR1iHGYYDQ66i/wDx3hr4xRjD7jC2PyuygeGv5b/zYGfdW7KtexSnNfAStGCYhrnaDtEyKqhLdsLCoo+qBOsCi2D6c+P+tWb0pifo4kDVz+kYC6T0iaquEgeyqce4ipNt7OGuxoPZUW/aLsBElgBHu+dLENDHSf8AWpGwla5irCxobij3ifdVN1GyKSudHVj0ZY7P2RVAoE588pqTpoJnThFT29EmLA0eyfAMw+K1ror2of6iZZ6EDEdobpXsKA19QFJgEODJgk6AzwFcWLvAc60P0loPoqk8rog9JVxWWW75nTWrMM+UbZHmgoSpE25eJfXhMVYcCMyaUB2Zgzeu9mGAaXIJ4d22zax4DjVh2JZyLDHX4eFT519xZ438TzAbFuX7pRCoIE96YjQchrxFMbRwjWLptXCCwAMjgQeBE+v2UQxO1Gs3FuW4BHERxHMHqKmb2bPt4vsLod1PZ8UI6yQZB4GR7aizZVijyfRdixvJPiiujFqOLAfH2mnhfXiDm9c+2qbvOr2jcCX7xghRLDjpPADnNVe7irghg7Zo45mn20OHPHLHkjc+J4ZcWatfwyYkdg0gXBlMaRqJ9XAVeLmzEFtUEZQsRGnIR7JrN9xMy4ZHMszEsSzEk94jieAgVZ7u1Lzky8KZ7oA0Gsd7jOpEzwpso8jMcktlYuRmIHAGhlru4i6PvLI89P51NL94+Z+NOV6LjyjR5l7bHkMQOlOrcpgPTitRgEbFYgdsM3BLNw8J7zgqJ9QNS9yTFy7wA7OeQ+0NdOUUEu4nNfuacwvqVY+JNFtkoAmJ/wDhj++tRTleQaltEF8Th7zXjlAPeYMcq5hOhUnmZmKue5GOz4G1+iCn7rED3RWVXsISTBPE8POr5uA5Sw6Gfr5hPiAP4aWpuz0PBaeTiXI36TANlHRlPsYH5VBF2nku/GjUz2cmG4tEbAqMg82/xGlXWxroeyGXUEuR++1eU7kj5OVptHzagKtPCrJgb8vb8yPaIoHewxmfnRPATmt+DD4ipIvZWXHBXePlT2Ds9pcVR9oge0xUXBN8Km7G0vW/11+Iq1iUarhQU0NEMJcJM8qgop51LR6CStBoLUq8Fe1ENM79Ka/lMMfC5/D+NVTDvw8quPpRMHDf9Qe5DVDW6eAFWYv4oTLslR3m9VTN1yBjsPz749pBA98UKt3eOvOpmx7sYqweXaoZ/bFVNXAib/1P7m2V7Xgr2vJPTKt6SLBbAuR9hkf1BgPnWUtbB4cJrY988YtvBXy+soVA6s3dX3mfVWNWzFX+L/FkHk/yLTuLh1bGqp1AVz5ymX4NRXeTY5wzhlJNtuH6Jn6vsjU8daiejLD5sQz/AHbUT4kgAewGtJxGGW4pV1DKeINJzyrIP8dfYZRjHLAGpmxcd3DbPBNR5Hj7/jU/b27bYc5kl7RPmVnk3h41WcRaZQ4UxmUgHwPj7qj8nH6uNxR6Hj5FDIpMqO3sWLhP6TlveT86DuoqTftmTmEHp0phqzBiWLGomeRl9WbkaRugn9ltfq/xGjC8z1+HKhW7Q/s1kD7g/wA+2is6wP8AIqoUir3BDt5n412K8xGjt+sfjXivV66PPfY5FdrpqeA1rnPUjD4E3QRrBEEjx6eNc2krZl1tg3Z+zCbS3CDLy/7xLfA12uPuWi3ZtlLKQTAOgg6TwNH7+GCpoCABHDkOFBb+sAaTNebduzITb7AeJ3hxf5+77QPgKPbo7bLkI7O1wq5JaSYVlyiT4M1BsVs09RS3fHZ4u2P1l/eU/OKxtnpeFkXrR/ZoAuxTq4ioj14HpXI+wcExi9vXh7DG21xFKmSsxGbvcPXSqFjNh27jl2VSTEkgcgB8qVN9dniz+kqUmzIpinbWPgjwI91dsB0ppvV8KxaPHLngXEyOB1HkdanYH/eL+sPjQLY1wraWdOnkTNHdm4tUdXbVUYMQBJgamBzq5O1YjpmvIKcUUJ2JvHYxKg2bqvzgHvDzU6j1ijKa0LZoUFe14vCvaiHGdelC5+Vw8/db3kfhVHAjwotv7eJx17joQOMcFXTXlVcukjkIJ5mffyNWwVRQh7ZKQcqk7MwzXcRaRCMzOsa+M0PYCyQbjBJXMBcOQkHge9xHjUvdfatgY22WxFtOzYOxLQoA1PeOk+HOqHNKPZIoOU+jehxrqqna9JuAfE2rCYhGNwN3gYQERAZjABPejy8RRa9vZhF0bE2AenaJ8jXl0z0gF6U5+iKB+dHuRzrWYWA3n8OHWjvpg39SLAwt+xdCs3aIGDNqNJTmInUHnVCwu+SSouYcrm1DLcIXroCvuq3BNRjTI82KUpWjRdxNpi1i0H2bncPr+r/eA9ta4K+et3d7cGMa30jNZt24uWnAZi5VgYZRwJGuk8K0Q+nXZkwHvHysv84pOdqUrQ3BGUY0zQStZZtTZ5tPcQ/ZJI8uIjzFEb3pvwI0CYhj4Ig+L1SN7N6717Es6F7auQAO7OUCI5wfKkp0UxjydFcx2JBA+8S2vKCdPfNDwNakYyzlKiZ0PxqKR7aG7CmkpUi47H3rWzYRTbZio5EAcTXR9IYVjFk+ZcfhVXs4vtGJaJnxAk9Z5UP2hh3bgCI9/wDOjc10jvTkldhnE73XGuMyW5DGYZtB1gga+yplveUEa22noCD79Kr9pIAmnBVEZyXuSOKbCF/fhkYf2Zis6y4BjwygxWg7t70YfE2x2ZCHgUbQg+3WsuK11stzYvo66a6igyXLticuFSjo2y+AVjSqvtjuFdOVEe0JUMYII5Zh7uHroBtclj9Ux5/IxSIkOLsg4zaYAECfMx8RQY7WCXleIhlPhoQeNdY+w3jQpLBLr0nnXM9TxoLkmuzV1x1tuFxD+2v406DPAg+Rn4VnTWh0HsFcdmv3V/dFT2fa+u/g0eDSrOxcilWmf1X4K6461xbQs6qql2JACxMmvbdsuwVQSxMADiSeFaRut6OMRZYXXUFsuihh3J4zzLRpppqdafFNs+SeiH/Vy4NWWYGoUgx4QPGo1q1lJ1y5RJBEH31d8dZZAFAMnoNZ4H9r4UN2phcNZs3TfxIa8bbAYe1Dvmg5c+WcgniTHPWrOVInMcexfS7nUshBJBViConSCOlXTd70y4vDQt8DEoOZOW4B+uBB9Y9ddjCh1EgGRQzaG7KsDl0pS0Ns2Cz6b9mm0rG5czEa2xaYsp6E/VnyNA9of+oewD+Rwt1+hd0tj2DMazTAej7EMAVuKqzIOs0SsejcqQWcGDJGuvPWhUPk1stL4Dtbj3XYhmJMZS0yZJk+yp1jYNp11ZifZ1jQTpwqdb3hwNxRnsYvDkdFNxAfDIWkeYFdbOv2L1zJh8RbLngjh7TnXkHGvqp/JNCaaZl2/wBu5iEY3C9y7bAgG4zOba8co49yRoRy4+ITDYUsM1tdSAhGUBZ4aCBy86+kbG6C3NMQggagA8Tz1GoFVjfXcTCWSt+0y2rwdYtSIuCQCFQ6hoJMjp66S2r0NVmQvudiQEOXvE6DTlrEUQbdjFsfqx6tK0YoSycB8qKgAcdfGtSNMU2vurct969xbxHIUIu2wsgkkHiMxJ0GhE8xWk+k6yWtIy8QSIjrWTXJnWuejAxZxaHKftLwYHL0nN1JPjzovY2ZYxVy2qi2rvJYW34R1UniYnTrQbd3BpdvqjxB+Nafsbc21ZuLcAkqDExpM61y2cAz6OcvfV5YaieGYaifCagDeBkzK9gZuBOfh7RWlYiAuvSsg3nYvdYjQTyrJqkEm0L6abry0CNAAZgU1tEkISCJBFQrCwQamX9VI61P7jHtEG1t+6pEw45jXUf5mjtreazl7xK+BUkjwkCqw+Hg6SPXXVphzE0ffYKk10y14neHDXpVFaRAUkQPV+FRQwofZw6gyPOpQNOjpCpO2SA1LJTYNPW2rWCzTdk40NZT9XkZ9x1FDdpAEn63DnHwods7awFoAqT4kGKdGMU/dB8VpFbPLUeMmCr5Xq0/qMKhhNQasRggkx7f8j3UHv2xm0AoZ9Hq/T3yyobLCuKdArhkpFH1CeiMzV7TTAzxHtpU3ieW8rsibB3gOBvpiAi3Mk9xtAZBXjyOtaVhP/UPYaA+Euz+iyfMilSpsCBg3fXf18XhiLdgYe2zAsxcNccAzBy6KCYnUzVJ/rCwTs1ARTxAAHwpUqb0KDmBud0eVTUNKlWmlp2Ug7IaV3dXSlSojWZ/idtXLbugY6E6Hz61FTHZ2m4A/ny8q9pULYAZtk3lhcVi7QjgL90r6hmoQ2wBZvrcN57jZhBaSTPUmlSrWtBGi2bslKIu8V7SrEEyp77ANZj9L5GsxuYUTSpVrFSCO7eFjEJ4MK1lr8LSpVyCiVvbO3WGgEcuVUy8ZJkUqVLmGiIRrTjNFKlUsexkjhsODUQ4KDxpUqeAS00AqZZUFDXlKmMnmzxBT1sUqVYMLJsy4gTu8fFfnzp4uY4T6gKVKgPKnqQzcBich9TD8KH3pmlSpcj1/pupNjUmk7EilSpaPoJvQOL0qVKqDxG3Z//Z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1" name="1 Título"/>
          <p:cNvSpPr txBox="1">
            <a:spLocks/>
          </p:cNvSpPr>
          <p:nvPr/>
        </p:nvSpPr>
        <p:spPr bwMode="auto">
          <a:xfrm>
            <a:off x="900113" y="-15875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 smtClean="0">
                <a:solidFill>
                  <a:srgbClr val="C00000"/>
                </a:solidFill>
              </a:rPr>
              <a:t>Inversionista de Silicon Valley</a:t>
            </a:r>
            <a:endParaRPr lang="es-PE" sz="2800" b="1" dirty="0">
              <a:solidFill>
                <a:srgbClr val="C00000"/>
              </a:solidFill>
            </a:endParaRP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549689"/>
            <a:ext cx="4248150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6"/>
          <p:cNvSpPr txBox="1">
            <a:spLocks noChangeArrowheads="1"/>
          </p:cNvSpPr>
          <p:nvPr/>
        </p:nvSpPr>
        <p:spPr bwMode="auto">
          <a:xfrm>
            <a:off x="468313" y="937948"/>
            <a:ext cx="84248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PAPAYA.pe es la primera empresa en todos los paises de la Región Andina en recibir inversión de </a:t>
            </a:r>
            <a:r>
              <a:rPr lang="en-US" b="1"/>
              <a:t>Dave McClure de 500 Startups</a:t>
            </a:r>
            <a:r>
              <a:rPr lang="en-US"/>
              <a:t>, uno de los inversionistas y aceleradores más importantes de Silicon Valley.  </a:t>
            </a:r>
            <a:endParaRPr lang="es-PE"/>
          </a:p>
        </p:txBody>
      </p:sp>
      <p:pic>
        <p:nvPicPr>
          <p:cNvPr id="430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33" y="2549689"/>
            <a:ext cx="3368675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1 Título"/>
          <p:cNvSpPr txBox="1">
            <a:spLocks/>
          </p:cNvSpPr>
          <p:nvPr/>
        </p:nvSpPr>
        <p:spPr bwMode="auto">
          <a:xfrm>
            <a:off x="611188" y="4674366"/>
            <a:ext cx="8229600" cy="60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MX" sz="2800" b="1" dirty="0">
                <a:solidFill>
                  <a:srgbClr val="C00000"/>
                </a:solidFill>
              </a:rPr>
              <a:t>5 x valor de la empresa en 1 año</a:t>
            </a:r>
            <a:endParaRPr lang="es-PE" sz="2800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-7732"/>
            <a:ext cx="184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25577"/>
                </a:solidFill>
                <a:latin typeface="Arial"/>
              </a:rPr>
              <a:t>@</a:t>
            </a:r>
            <a:r>
              <a:rPr lang="en-US" sz="2800" b="1" dirty="0" err="1">
                <a:solidFill>
                  <a:srgbClr val="325577"/>
                </a:solidFill>
                <a:latin typeface="Arial"/>
              </a:rPr>
              <a:t>urteaga</a:t>
            </a:r>
            <a:endParaRPr lang="es-ES_tradnl" sz="2800" dirty="0">
              <a:solidFill>
                <a:srgbClr val="32557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386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AutoShape 2" descr="data:image/jpeg;base64,/9j/4AAQSkZJRgABAQAAAQABAAD/2wCEAAkGBhQSERQUExQVFRUWFhoYGBUYFxcYFxgXGRgXFxgcFRYXHSYeGBkkGRgYHy8gIycpLCwsFx4xNTAqNSYrLCkBCQoKDgwOGg8PGiwkHCQqLCwpLCkpKSwpKSksLSwsLCksLCwsLCksLCwsLiwpKSwpKSwsKSwpLCwsLCwsKSwpLP/AABEIALcBEwMBIgACEQEDEQH/xAAcAAABBQEBAQAAAAAAAAAAAAAFAAMEBgcCAQj/xABKEAACAQIDBQQGBQgHBwUAAAABAhEAAwQSIQUGMUFREyJhcQeBkaGxwRQyQlLRI1NicoKSwuEVFiSisvDxFzNDRIOT0ghjc4Sz/8QAGgEAAwEBAQEAAAAAAAAAAAAAAgMEAQAFBv/EACwRAAICAgIBAwQBAwUAAAAAAAABAhEDIRIxBBNBUQUiYXEyFIGhIyRCUsH/2gAMAwEAAhEDEQA/ABRavBBr0cYru6o4RSEUEZ6h4gmplyhePxBGnM9KNAsYe5Udnotb2SCBOvXWnk2MnT3mjoCivG5TbvVst7JQfZX2VJt4FRyHsFFRlGf3VJ4An1E0PvbMus2lq4fJG/CtXXDinVs11HUZNb3axLcLL+sR8alWtysUf+GB5sv41qa2adW1W0dRmKej7EnibY/aPyFSrXo1unjdtjyDH5CtIFuuxbrqNpFBs+jAfavnyVI95b5VKX0ZWfzl3+5+FXcJXQSto6inW/RrhhxN0/tAfBakp6PMIPsMfN2+VWsJXvZ1x1Fbtbj4Qf8ABB8yx+dGre6GEHDDWfWgPxqX2dd2dpA3r1oqQbSq0zxDAmR0oXo1DdvYOHXhYsj/AKafhUhcEg4Io8lA+AqFsTb30hnXJlgZhrMrMdKI2b2YxHlS3miml8jJY5RdM5NuoGIsAsZ8PgKl4fFlniAAZj1VzeTvN5/IUePJHIriKY3gMCrOFI0Ommh100PI1crXo6wg49sfO/d+TVWdmr+UXzHxFagoo26FSVsry+j/AAf5tj53rx/jpxdxMF+YB82uH4tR+lQ2bQDXcnBD/lrR81n406u6ODH/ACtj/tJ8xRelWGgwbs4UcMNY/wC1b/CnBsHDjhYs/wDbT8Kn0q44hjZNkcLVsfsL+FVb0gYRVsplVV7x4KB06Vdaqu/6/kU8z8BWpmVszrsq9qRkpUQYBzc65cQK7FwHgQfXTNwjjUqHMHbTxjoB2adp1EgQPM86jbNJuHtGEdBMwacx+IAKrrBOvl/rU6ykCAIpiAZJt6CTTyuImQBUPEqSrDSMpOsaka8/CpG6G4lzFg3LlwhDIXXvae4UfSsxXJ0iYLek8utdgVD23uLicODct3QyoQQAYYheUTEnWndlYrtbauRlJ4jjBrk7NcXHTJSinVWktunVSjMPFWnFWult0E2ptk9p2STPAx9Yk8AI4DjWGB1VrsLQXC7CxLBcx1jiGEieR15/KpWx8W+drVwjMkciCdNdDr665OwnFrtBMJXQWnVHhXYXwrTBoLXQSnshHEV0FrrOI7JTW08MA9wgAM9ormjXwmpjLwqfdwisdQDBpOeMpRqL2FHTsr9vCDDi3pr2WWY4nj8TQ/eDFnDXMNeM5SjqRrE5ZWR5mrdi8JmUwqlgDlzcJ5T4ULxuz8RcQB0sPEnKRIkfVjMNOUnxPSkxw1Jyf9v8DJz5L8glmOXA3iMuZtRyh/5UcvWu83n8hTn0C8cgJtMoJJBWBAkLHdMdZp67b1b9b5CqMcVHSAlK4pfAzgkhx5j4itLFZ1YXvez/ABCtGo5CWtipUqVCYKlSpVxwqVKlXHCqsb9ibK+Z+VWeq3vss2l8z/DXGrsonZV7UnJSrbDMeTHgqSSQ0iBGhGsy06EacuZ4RXqbSbk8ceJ00Hjz6UK/pC3EQZnjPLpFdjH2ch1fPIgQMuWDMmZBmI061Jcvgt4Y/wDsglh8ZmuKW72oq0WyaomFxam4gE6svxq+2xTYXWxGSKXQJ29eaGAkwBp1npHDSRWk7A3curhUUvJWCvZk2cqwCVIU6mftGaz/AGvauKM1poFwrbdYBBVjHBucxEaitS2LtHuCy7ZHAGn3o008OdNbMxRW7Bm28LirujO5UICMpC6Efaj6xkHUjXoKqm6tqMOvHUsdeJEmCfVV027juzFxUIDOsBfbqdeVVnDBLSgEhQBAkxWR7Cy17E1RTqioY2na/OJ7fwpy3tS0dO0T2x8aZTJ7RKcwpMTAJiqxuns65exDFhpAddR3tTGbSdIOnlVqy5lMEagweI1FC9xcW63fo91QrWQcrAEZlZy3DpMx50DG40nJWXe1jctrW2cwEBZ48ek9OA6iqBtq064+08hTcgieggZWPj+NaA7NlLRrnGk8Y8Y0FU/e3aNtMdakFmUZoXl90EcOp+VLclHbL54pZVxirYaVKq+Ku3LG1LV5sty3IC2gWDfVgZgJBXOZkA+NFE3mXnbaPMGg1jFsm1BjMva2ghXJAzKIiChPek6yPGglnhJVFgT+neTi3ODoveDwL28Kv0hg94s0nUkS5IAJAOVUA0Ovf8KGbZ2kMPazkZiSFRfvMeAprYOCupktm47W7aXGYkEC5cuXZTLmJMLbXkeYpvevZr3XwoUGBe1PLhIn1A0zE/t2RyWyI27m0LoDtcgngqNlC+Y509sXaeKsXxh8XDC5PZ3SROYCSrR1HDyq3bMx7hTnSABpGYSY4a8Ryn3VW9sK93GYQkABcRrAbkrHUsBM5eI0rOT9xjxxStFhLnj3Yr0MZGq++i1jZsjXQdI/zFSV2eg5VBl+qYMb423+hfEDJbPOPVUV7fefz/CrE2z15SKF4nBMrGeBOhp/j+dhzuovfwzmgcia+z/EKv8AVHyR7V/xCrt2g6irWJktnVKuO1HUe2uXxCjmPbQt1tgjk14bgHEj20NuYlnPMDoOJ8zXK4WopeXuoqzgorg8CDXVDUw4FSrTkeIpsM9umjiRVe3xH5NfM/w0bbGoNC6g/rD8aB70X1dFCsramYIPTpVJseyqZKVSBapVwwxG9uOWYkXIBJMZeE+ula3D11un93+dah/RdpuAHqJpptiJrBYesHn5VPykhvBP2M+sbm27bo7XDCsDqAOGvGjVraFuYB58Y0pnaOKP0sWwMygxJHUanzHyoXjMNdztB9/hxqzHj1ciWU90g/vCezs27gIJW5MRoDAZfMTm9laBstbGPwyXsveiGGuZH0kSPaPAiqXa2a12zcLgEi2GAJ0kEA8PBpoPu7i3wuJPaFuyJOfK0EcYZY4kGNK3009DFkcab6ZYcfhexxWTWDbLGSTBDCJnwMVG26gawGEGGGo14yPnXTXndb91kKjJKqTmIBZYzHm3WqtgL2a6UlhMgjiDGokV0IVL9GZHcb+R4Uzib4USxqZicIU15HgfZPxqtbSxBa43QaD1fzqmb0Rxj9wfs7/tZtC3bRTE95p5meAjrR7cneYXhduYu6Fh0RWgBEzhiCYGgLLGY88tZo1qpmyrLObiKTraZo69mvaR7FNRzWrZbik+Rv62HZPyd+06/eBDQOuYGIisz3j2hasYsnMLgcSLoIaCpNthpyBTl1qhO/QVJxuFKpYJ+3bLAdB2lxf4ffSsmKMtMs8fzcmF88fa/uXzDYlXUFWDDw+Y5U8bdZvYxLIZViCOYq77F2p2tnMxGZdG5eIPsqHN4zx7XR9V9O+sLyn6c1Uqv8B/d7a72rwts022MQeRP1SPXANXDacqmb7rK3sMfBjWUY3baqwKakR4CQaJYXefEYk3jcuaW7Rui2AFQ9m6MwI59zNVWCE1B8jwPqWXBPPeF/uujVb98XFH6hnQ84mI5032naYq1lH1ZPDhpr5aGPXQzCNetW+6AyEBhnMMoIBAMTMVD/recETcu2jcW40MymChEGADoR3hzGopflxyvFKOJXIieRKJole0J2BvRh8YmaxcDdVOjr+sp19fCi1fEyxyg+MlTF3Yqj45JRuoEj1a1IrxlnTrRwdNNHA3H4G1cw4OUQ4hhJ16jj1FVz+qmG/N/wB5/wAasOHJ7Ag8rke6mCtfcePPnijL5QPH2Af9VcP+b/vN+NFN39gWrdwuiAELEyTxPifCnoonsm3Csep+A/GaDypVjoySSRKFunlXSkopxRXn41sUcMleKtPV6KqWK3ZhSd5N27DXy7WwWcAky2p+ryPhVh2bgLdm0iKEXKo00nxknXjpS21hc1yzHNoPlofgDXOL2QYYoYZlcSANJ7y8SNA2scyeVUO0kkNjxfZLN1BoXUHp3a9oTf3ddmzdoQTE6DiAAToeZ19dKlXP8FCjhrc/8GZbk7e+l4fN2eQoxVgAck6EZJ4CDw5eyim08YtpJYgSYHi0GAPZ7qKbLvJh8P2SBOyXukRJdzxJI+0TrWT7bv3sRjLjufyNtWForJQZoXU/fgkmenSqvT++ib1ft0ENkXg+IctB0J98fA0N25igl5gJgR7CKmbt7LIzsCDwE8OPT3UO2gim8wddeHPiP9Ku9iUtuAxhhVAJLJk4/eXKPeRVQxmNh2HeBkzV3wfZoEaPqhW58oNV/erC20xuIC6DtG4TwNC9MPuJYcPiR9GutPAWxr1Ovyo+buy7mBRk+j9uo0HdF/tYhgR9ZgTm1OkeVBL+GT6JcAMS9v3B/wAapuz8PluzCcx9rQRMjXjpQ1t/sKb0l+P/AFk/aF0t9IYaJbIjpIHe+NUhfGrfgcarm6nLMLg8SrAmevAVuGx1t3UAZEYcIKqw9hFZOVaNx4+SbPnndbAWrl64Lwcotp27nHMPq8jpJq1bibkZxaxTPEl1FvLOZSrW21nTUnkauOP+jWtsHDW1tWDfwN1CVVUDO7DLIEAmFbxpbCvIu00wVuGTCYMqxMf7wtaZj5jT1zUc/IXJ4mtpX+x2FRjO5GbYH0bYi7gXxisgRQxyGc7KmjEaRyOk8qnbV3HxN7BYfE21U2rWFGbvANo1x2IXmACDVp3h2s1i59AsEFbWCZLg5F7mUnSNTlj9817i94vo9pcCrStrZz9qSNC7qsexZ1/TpP8AuHFTdbev0djXOThHsxyIqbs7EEJcWdCVn1TU7djc3E48ucOqsEgMWdVgnUcTJ4cqe2xutewLZL4UM3eGVswjhxFejSb2JuUVaIBWp+wMQFvrn+o+a2/6txTbb3NPqoWt2DBp7DXQlxS3AMD7CDrRtaAi9m+brXhicFYuEQSsEdCpKkeUgmqbv5iA1y1glYBrmrtEwWJyL5sQoJ5A1btygvZ4iyP+DibqD9R27VI9T+6sl3ixhvbUJUz/AGgKp/RV1UH2KDXKmuS7Ntp8PayvYbFPbYNbZlYRBBII9Y1FbN6OvSJ9IHYYph2w+o/DtB0MaZx7/Ma42zaz1Nc4bFFXDKSCpBBHEEagjxqPy/Dh5MKkt+zOUuLPqkV7QLc3eRcbhbd0EZ4AuL0cDXTkDxHgaO18RPG8cnGXaKk7BcQby/pK3+fbTLUts3TbfMOBAB1jSdTPhx9VQ/6Q8B7Zr6r6ZLngr4MlJRJUUVwIi2vt9uvzrOt69v461esfR0smzde3aYkMzh7j5RpI0iPXWlIsQBwFH5b2ogSlfQ/bqFtraTWQmRQzO0QTAAALEkgHkPfU63QPbmI/tNtdO5aZjInV2VRp+y1ZgxqWhd12G8Fez21aIkcOnX30/loXu7iS1tweKXGGmmhh19zCi1VqFaMOHtAkHoZHsI+demuMSTkaOOUx5xpVOwW873LqISwmeY5AnkKJRbejvYLbQ29kuMvT8BXtem0DqQCepAr2i9D8hrLH4McbeBkkG+bsXHAkroFIAJyiJOuvhQPa22LoVrAdFsSpHZjvMWBJzEc5nSKGY7DQXDfWUkesaH1VB2dZbLcKnWV05xqJFMjjqViedxouOykNq0o7+uusc+UVXttM7OHWTLEacjGlH9l2/wAkFKlh1Lcj7qDbbxIRwskRJ166VQCWLLc7IaN9UcvChe1tn4q5ea6ti8yuAZ7JiJygNBAjiDU27vTbUG1F1mCrOS1mAJUMNcw69KtuwvTFasYe3a+iY12QEEi0ACSSdJaefuoJS1oJFc2xi7lrDEOjLLAjMpWYRgePiy1VsBiJzkgwF+JAir1vjv8AjaCoq4HHLlzTNoNObLHA8oqppdCqtq5h8RaN54V7lsICwHDjPP31ykYx/dy2ouOAEBy/VmZHOdK0/dXaBFoKOPj04D4VnWyN3HCi4GI5gDuyP5jrNPYXfMYa+iue5qJnVdZIboNQR5mlZY2rRRgmovYO9KeBvfTTfcHI4UKw4d0RB6GdaGbuX3R81q49ly9pe0Qwyq9xUePU3urXsS9jH2chysrD3jhHjWcbX3TuYAXHYzaIXKwMNmF220HocqsZiNOVBB3pm5YVtGiH0NMbjXP6SxOdjq5S3mJnWW4nUUn9CpJYnaOJLMMrErblhoAD1EAaeFaLbRX1lvU7D4Gujgx1f99//KstiunaMk3g9HF3ZmBxOIw20MUGtpnyLlRWggHNk492aBekrGdsuDuzOewpPXMVRj7ya1jfKzduYPGJC9mcPe+9mkW2KxOh1FYth9qMLezCwCBSsXHQ3LZC90yo+sBpIrU2mHHpoc2NuE17u3RctsrlWXs82WbfaI5IOoPCAOnWq3jsKUe5bYMCrFYYAMIMagcDWl707wDD4khndEe1bEJcfLmGYEKVQiIgQwkR0is/2xtK04GVSbue4z3ZJzqSOz7p4EAHkOIp0ZaQhxam/gv+6+1voeDxd664zvbs3UJMFy9kqoHU50I9VZ/u3ric5M5EuXSf1Lbvr+1HtrjaG0c+GtrcBOVFFsjgAty7Kt4w8+GnXRjY4yWsW8kfkAgnrcu2xp+yHrP+NDLXKyJdeBTI9de2SWZFAliwA8TNWXfjdoWbxuWx3Xlio+zrrp0486CeaMckcb97BUW05HG6W9z4K6zI2UMuVhAOkyNOEg/E1oWG39xFxQyXVIP6C/hWM2uvx+VWbdnaRVxbOoY6eB/A0f8AT4ZSucU/2hUnKtMvW19577qma5pmgwqjQ+rwonssEIJ4ETxnjrr6qq+0lm03hB9/86suCxY7BbnLJmjyX+Vc8MMbqCpfgKE3KOz3CYt7mLwlsKjWS9wuxnMrYfVY1jVgPZWhpWU+hPaQvLiP/buswnkL0NofNX9tarbNeH5crza9h0eiSlZnvZvJdt7R7NFIW6Vti7AIUplB0PMNc99aUrVlFhRjw9w6Nh8cXHHVHKkjTxHuqzxNgy6Cfoz3lvXr+It3WEhVcRHCSn/jWii7WPej7BXbG0c1y26i4joSR3YEMonzX31rk1ZFWh0Umh/PWK7F3rC7X+hdgiFb1xM4CzFtXynhOoArZA9Y/tTdO8m8S4lVHYtcDTmWZazlbuzP1h76KqYOSNRYcu714pCVZkJGhItrHqlppVWdtDGm/c7N7SpmOUFJMDQSQefH10qJpfIiyh7RxoZQ7OJfvZO9PeJ1EiDr486IbFw+Gt2kuu7teukraSCq6NlPCZ4Djp4VULq3XcFyW14kzA+QirttmyFxWAA4Ldf/APQD5V1ujKXsE93tvWkYNc1U8JGg1Ik1O3z3UF5VxFrvADUIBOXjIA4x0qFZ2UuaY5EEA6fWYzp1BHso5szan0Zcq6LIOUcoM93pQShO+Q6E4uPBlO3f3js4HE4kXjcKt2eWEDEhVIhgxGXQr7KtKeknCw5AusqAEnKgAkwOB6mhu9m69rFbSF1bgVL1g3oGpDWsqNMcQQZHrFQhuXbtsx7VxD9mRCnWT9nKeh40Sbq0C406Yd/2oYYhosXTlIB0TnwjvUF3r3rs4pLBtIUNnEI5nLw4Nw8xXmG3FsF0Zrl1S7gQGt8dIkAdTwqPvDhMK2Hvm1cZrq2w0MEUGLiTwUS2nnXW/c6kaFtvFDDYULAErCjryrM7ew7b3JcFyToJIGpnlqePOrzt6+ty3hLjHObllWymDGi6gchqR7aZt4NOKos8ZAg1mCFW2b5LbaivYZ2fsMW0HZgJ+r7tasNxXvbOv21Vb164jrkYggyCEMGIIkayOE8qh4S9Nvpr8KFYzF3LbnsnKwSRwI11+q2hqueJSX2kmLO4SqfReMZvxicLZzHA9ottF7S4uItgSFGcwygkDgSAR51Xf9v88MED/wDZX5W6rGIx1zEAPcvXLjN95iqQOQtrCBfAg01ZtDNxXzkcev8AKlLxvlhZPJjf2I03dzf19o2rubDpaTvW5N4uSSpnuhBAErM8iYmKrDbtdnhLOCuMtzscx+oV1JmSJJB7xEgwYoDhxl7yOQRxKtDa6akdfhNG9n4lvrMxYkcSSTwgamjj49Su9HPyouDilsEbR3ixWEkXWbEWCIAdgXTl3XKkmeEnXxFUfHbR7e61xlVC3BFAVVUcFA8BzrSdubOF8G1MZtJ4xrM+6q3f9Gz6ZLqsJEggggc4iZ0oZ1FhY5Smtmv+j/Yq29lYdXtq4dDcZGUNOclhodPqlRWc+mPAWLF+1bw9pLUoblwIMoJY5U7o0EBW4ferVre8tpVVbIDBQFCluzIAEQAw46Vm29OxPpuNu3rjMAYVUEaKqgQW1nWTp1qaD3Y9xdFA3XsTjLJKswDg6ax0J8AYPqo96Rjf7QvbdgiWlBAJiSbhJ8eAHrq3bO2TasiLaAfE+ZNS2tjmP8+ulTxKeRZH7KglqNGFYBmIknnHr1/A0TwlyHBmNR8a0He/Zds4W4y20DKQ0hQDoddYngTVJTd++U7QWbhTjmymI5+YqmLpbFSi70Xq6mZGHVT7xQ67vHdXAui210tsouZjmEz9kqRz60Rwk5EnjlE+yhOHt929bPJiPj+FPzdJicbotfoK2V2eBe4RBu3mPqQBR781aWBVD3S3hTD4Sza7I91eIYaliWJiPGja75L+bb94fhXzs/D8mWSUuPb+UUepCuwvt7Gdlhbz8MttoPiRA95FZb6NCWN3LDBwWMnmrhh8TVl3t3nW9h+xCsDcJmSPqorXD/hFVj0cIQt0SVhZBESCSPbXoeJhni1NUwZyT6LljlKm3cIYdncVtG5FgrSI1EE1aGesc2nvliUe7ZLqyhmSSgEiSOVans7GdpZtP99Fb2qDV0Wmyrx1aaJ/b0I22o7Wy06l1HAdTz5VPz1A2qmY2D928vvkfGKJxQ7Nj+xlHxu5uPe4zC5ZUE6AMSAOWrLNKrpZ2+pUEW7keSctPzlKh4r4PKbPmKzfLNlHGJPzq+bRwy3nw91VdshdgcyKAe0J7yk5iJ6VTd2ca1q42U5SygTCmYM/aBq3rta4zIpeQ0/YtDlPEJI9RFBF32Ma+CwbJ1EnU+71UsYoMjw99cbMeBApnFjMSAY41SLB1rB2XdGxBvgKGAaw4R4Y5suo1WfEcfZ3isPgDoMHi3fgJxUZzyLkFiTx+qvqqybI3AxFwjMMi82bT2DifdWgbvbmWcKO4Jc8bjQW9X3R4D30iSiNjNpUYvhPR1iHGYYDQ66i/wDx3hr4xRjD7jC2PyuygeGv5b/zYGfdW7KtexSnNfAStGCYhrnaDtEyKqhLdsLCoo+qBOsCi2D6c+P+tWb0pifo4kDVz+kYC6T0iaquEgeyqce4ipNt7OGuxoPZUW/aLsBElgBHu+dLENDHSf8AWpGwla5irCxobij3ifdVN1GyKSudHVj0ZY7P2RVAoE588pqTpoJnThFT29EmLA0eyfAMw+K1ror2of6iZZ6EDEdobpXsKA19QFJgEODJgk6AzwFcWLvAc60P0loPoqk8rog9JVxWWW75nTWrMM+UbZHmgoSpE25eJfXhMVYcCMyaUB2Zgzeu9mGAaXIJ4d22zax4DjVh2JZyLDHX4eFT519xZ438TzAbFuX7pRCoIE96YjQchrxFMbRwjWLptXCCwAMjgQeBE+v2UQxO1Gs3FuW4BHERxHMHqKmb2bPt4vsLod1PZ8UI6yQZB4GR7aizZVijyfRdixvJPiiujFqOLAfH2mnhfXiDm9c+2qbvOr2jcCX7xghRLDjpPADnNVe7irghg7Zo45mn20OHPHLHkjc+J4ZcWatfwyYkdg0gXBlMaRqJ9XAVeLmzEFtUEZQsRGnIR7JrN9xMy4ZHMszEsSzEk94jieAgVZ7u1Lzky8KZ7oA0Gsd7jOpEzwpso8jMcktlYuRmIHAGhlru4i6PvLI89P51NL94+Z+NOV6LjyjR5l7bHkMQOlOrcpgPTitRgEbFYgdsM3BLNw8J7zgqJ9QNS9yTFy7wA7OeQ+0NdOUUEu4nNfuacwvqVY+JNFtkoAmJ/wDhj++tRTleQaltEF8Th7zXjlAPeYMcq5hOhUnmZmKue5GOz4G1+iCn7rED3RWVXsISTBPE8POr5uA5Sw6Gfr5hPiAP4aWpuz0PBaeTiXI36TANlHRlPsYH5VBF2nku/GjUz2cmG4tEbAqMg82/xGlXWxroeyGXUEuR++1eU7kj5OVptHzagKtPCrJgb8vb8yPaIoHewxmfnRPATmt+DD4ipIvZWXHBXePlT2Ds9pcVR9oge0xUXBN8Km7G0vW/11+Iq1iUarhQU0NEMJcJM8qgop51LR6CStBoLUq8Fe1ENM79Ka/lMMfC5/D+NVTDvw8quPpRMHDf9Qe5DVDW6eAFWYv4oTLslR3m9VTN1yBjsPz749pBA98UKt3eOvOpmx7sYqweXaoZ/bFVNXAib/1P7m2V7Xgr2vJPTKt6SLBbAuR9hkf1BgPnWUtbB4cJrY988YtvBXy+soVA6s3dX3mfVWNWzFX+L/FkHk/yLTuLh1bGqp1AVz5ymX4NRXeTY5wzhlJNtuH6Jn6vsjU8daiejLD5sQz/AHbUT4kgAewGtJxGGW4pV1DKeINJzyrIP8dfYZRjHLAGpmxcd3DbPBNR5Hj7/jU/b27bYc5kl7RPmVnk3h41WcRaZQ4UxmUgHwPj7qj8nH6uNxR6Hj5FDIpMqO3sWLhP6TlveT86DuoqTftmTmEHp0phqzBiWLGomeRl9WbkaRugn9ltfq/xGjC8z1+HKhW7Q/s1kD7g/wA+2is6wP8AIqoUir3BDt5n412K8xGjt+sfjXivV66PPfY5FdrpqeA1rnPUjD4E3QRrBEEjx6eNc2krZl1tg3Z+zCbS3CDLy/7xLfA12uPuWi3ZtlLKQTAOgg6TwNH7+GCpoCABHDkOFBb+sAaTNebduzITb7AeJ3hxf5+77QPgKPbo7bLkI7O1wq5JaSYVlyiT4M1BsVs09RS3fHZ4u2P1l/eU/OKxtnpeFkXrR/ZoAuxTq4ioj14HpXI+wcExi9vXh7DG21xFKmSsxGbvcPXSqFjNh27jl2VSTEkgcgB8qVN9dniz+kqUmzIpinbWPgjwI91dsB0ppvV8KxaPHLngXEyOB1HkdanYH/eL+sPjQLY1wraWdOnkTNHdm4tUdXbVUYMQBJgamBzq5O1YjpmvIKcUUJ2JvHYxKg2bqvzgHvDzU6j1ijKa0LZoUFe14vCvaiHGdelC5+Vw8/db3kfhVHAjwotv7eJx17joQOMcFXTXlVcukjkIJ5mffyNWwVRQh7ZKQcqk7MwzXcRaRCMzOsa+M0PYCyQbjBJXMBcOQkHge9xHjUvdfatgY22WxFtOzYOxLQoA1PeOk+HOqHNKPZIoOU+jehxrqqna9JuAfE2rCYhGNwN3gYQERAZjABPejy8RRa9vZhF0bE2AenaJ8jXl0z0gF6U5+iKB+dHuRzrWYWA3n8OHWjvpg39SLAwt+xdCs3aIGDNqNJTmInUHnVCwu+SSouYcrm1DLcIXroCvuq3BNRjTI82KUpWjRdxNpi1i0H2bncPr+r/eA9ta4K+et3d7cGMa30jNZt24uWnAZi5VgYZRwJGuk8K0Q+nXZkwHvHysv84pOdqUrQ3BGUY0zQStZZtTZ5tPcQ/ZJI8uIjzFEb3pvwI0CYhj4Ig+L1SN7N6717Es6F7auQAO7OUCI5wfKkp0UxjydFcx2JBA+8S2vKCdPfNDwNakYyzlKiZ0PxqKR7aG7CmkpUi47H3rWzYRTbZio5EAcTXR9IYVjFk+ZcfhVXs4vtGJaJnxAk9Z5UP2hh3bgCI9/wDOjc10jvTkldhnE73XGuMyW5DGYZtB1gga+yplveUEa22noCD79Kr9pIAmnBVEZyXuSOKbCF/fhkYf2Zis6y4BjwygxWg7t70YfE2x2ZCHgUbQg+3WsuK11stzYvo66a6igyXLticuFSjo2y+AVjSqvtjuFdOVEe0JUMYII5Zh7uHroBtclj9Ux5/IxSIkOLsg4zaYAECfMx8RQY7WCXleIhlPhoQeNdY+w3jQpLBLr0nnXM9TxoLkmuzV1x1tuFxD+2v406DPAg+Rn4VnTWh0HsFcdmv3V/dFT2fa+u/g0eDSrOxcilWmf1X4K6461xbQs6qql2JACxMmvbdsuwVQSxMADiSeFaRut6OMRZYXXUFsuihh3J4zzLRpppqdafFNs+SeiH/Vy4NWWYGoUgx4QPGo1q1lJ1y5RJBEH31d8dZZAFAMnoNZ4H9r4UN2phcNZs3TfxIa8bbAYe1Dvmg5c+WcgniTHPWrOVInMcexfS7nUshBJBViConSCOlXTd70y4vDQt8DEoOZOW4B+uBB9Y9ddjCh1EgGRQzaG7KsDl0pS0Ns2Cz6b9mm0rG5czEa2xaYsp6E/VnyNA9of+oewD+Rwt1+hd0tj2DMazTAej7EMAVuKqzIOs0SsejcqQWcGDJGuvPWhUPk1stL4Dtbj3XYhmJMZS0yZJk+yp1jYNp11ZifZ1jQTpwqdb3hwNxRnsYvDkdFNxAfDIWkeYFdbOv2L1zJh8RbLngjh7TnXkHGvqp/JNCaaZl2/wBu5iEY3C9y7bAgG4zOba8co49yRoRy4+ITDYUsM1tdSAhGUBZ4aCBy86+kbG6C3NMQggagA8Tz1GoFVjfXcTCWSt+0y2rwdYtSIuCQCFQ6hoJMjp66S2r0NVmQvudiQEOXvE6DTlrEUQbdjFsfqx6tK0YoSycB8qKgAcdfGtSNMU2vurct969xbxHIUIu2wsgkkHiMxJ0GhE8xWk+k6yWtIy8QSIjrWTXJnWuejAxZxaHKftLwYHL0nN1JPjzovY2ZYxVy2qi2rvJYW34R1UniYnTrQbd3BpdvqjxB+Nafsbc21ZuLcAkqDExpM61y2cAz6OcvfV5YaieGYaifCagDeBkzK9gZuBOfh7RWlYiAuvSsg3nYvdYjQTyrJqkEm0L6abry0CNAAZgU1tEkISCJBFQrCwQamX9VI61P7jHtEG1t+6pEw45jXUf5mjtreazl7xK+BUkjwkCqw+Hg6SPXXVphzE0ffYKk10y14neHDXpVFaRAUkQPV+FRQwofZw6gyPOpQNOjpCpO2SA1LJTYNPW2rWCzTdk40NZT9XkZ9x1FDdpAEn63DnHwods7awFoAqT4kGKdGMU/dB8VpFbPLUeMmCr5Xq0/qMKhhNQasRggkx7f8j3UHv2xm0AoZ9Hq/T3yyobLCuKdArhkpFH1CeiMzV7TTAzxHtpU3ieW8rsibB3gOBvpiAi3Mk9xtAZBXjyOtaVhP/UPYaA+Euz+iyfMilSpsCBg3fXf18XhiLdgYe2zAsxcNccAzBy6KCYnUzVJ/rCwTs1ARTxAAHwpUqb0KDmBud0eVTUNKlWmlp2Ug7IaV3dXSlSojWZ/idtXLbugY6E6Hz61FTHZ2m4A/ny8q9pULYAZtk3lhcVi7QjgL90r6hmoQ2wBZvrcN57jZhBaSTPUmlSrWtBGi2bslKIu8V7SrEEyp77ANZj9L5GsxuYUTSpVrFSCO7eFjEJ4MK1lr8LSpVyCiVvbO3WGgEcuVUy8ZJkUqVLmGiIRrTjNFKlUsexkjhsODUQ4KDxpUqeAS00AqZZUFDXlKmMnmzxBT1sUqVYMLJsy4gTu8fFfnzp4uY4T6gKVKgPKnqQzcBich9TD8KH3pmlSpcj1/pupNjUmk7EilSpaPoJvQOL0qVKqDxG3Z//Z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4" name="AutoShape 4" descr="data:image/jpeg;base64,/9j/4AAQSkZJRgABAQAAAQABAAD/2wCEAAkGBhQSERQUExQVFRUWFhoYGBUYFxcYFxgXGRgXFxgcFRYXHSYeGBkkGRgYHy8gIycpLCwsFx4xNTAqNSYrLCkBCQoKDgwOGg8PGiwkHCQqLCwpLCkpKSwpKSksLSwsLCksLCwsLCksLCwsLiwpKSwpKSwsKSwpLCwsLCwsKSwpLP/AABEIALcBEwMBIgACEQEDEQH/xAAcAAABBQEBAQAAAAAAAAAAAAAFAAMEBgcCAQj/xABKEAACAQIDBQQGBQgHBwUAAAABAhEAAwQSIQUGMUFREyJhcQeBkaGxwRQyQlLRI1NicoKSwuEVFiSisvDxFzNDRIOT0ghjc4Sz/8QAGgEAAwEBAQEAAAAAAAAAAAAAAgMEAQAFBv/EACwRAAICAgIBAwQBAwUAAAAAAAABAhEDIRIxBBNBUQUiYXEyFIGhIyRCUsH/2gAMAwEAAhEDEQA/ABRavBBr0cYru6o4RSEUEZ6h4gmplyhePxBGnM9KNAsYe5Udnotb2SCBOvXWnk2MnT3mjoCivG5TbvVst7JQfZX2VJt4FRyHsFFRlGf3VJ4An1E0PvbMus2lq4fJG/CtXXDinVs11HUZNb3axLcLL+sR8alWtysUf+GB5sv41qa2adW1W0dRmKej7EnibY/aPyFSrXo1unjdtjyDH5CtIFuuxbrqNpFBs+jAfavnyVI95b5VKX0ZWfzl3+5+FXcJXQSto6inW/RrhhxN0/tAfBakp6PMIPsMfN2+VWsJXvZ1x1Fbtbj4Qf8ABB8yx+dGre6GEHDDWfWgPxqX2dd2dpA3r1oqQbSq0zxDAmR0oXo1DdvYOHXhYsj/AKafhUhcEg4Io8lA+AqFsTb30hnXJlgZhrMrMdKI2b2YxHlS3miml8jJY5RdM5NuoGIsAsZ8PgKl4fFlniAAZj1VzeTvN5/IUePJHIriKY3gMCrOFI0Ommh100PI1crXo6wg49sfO/d+TVWdmr+UXzHxFagoo26FSVsry+j/AAf5tj53rx/jpxdxMF+YB82uH4tR+lQ2bQDXcnBD/lrR81n406u6ODH/ACtj/tJ8xRelWGgwbs4UcMNY/wC1b/CnBsHDjhYs/wDbT8Kn0q44hjZNkcLVsfsL+FVb0gYRVsplVV7x4KB06Vdaqu/6/kU8z8BWpmVszrsq9qRkpUQYBzc65cQK7FwHgQfXTNwjjUqHMHbTxjoB2adp1EgQPM86jbNJuHtGEdBMwacx+IAKrrBOvl/rU6ykCAIpiAZJt6CTTyuImQBUPEqSrDSMpOsaka8/CpG6G4lzFg3LlwhDIXXvae4UfSsxXJ0iYLek8utdgVD23uLicODct3QyoQQAYYheUTEnWndlYrtbauRlJ4jjBrk7NcXHTJSinVWktunVSjMPFWnFWult0E2ptk9p2STPAx9Yk8AI4DjWGB1VrsLQXC7CxLBcx1jiGEieR15/KpWx8W+drVwjMkciCdNdDr665OwnFrtBMJXQWnVHhXYXwrTBoLXQSnshHEV0FrrOI7JTW08MA9wgAM9ormjXwmpjLwqfdwisdQDBpOeMpRqL2FHTsr9vCDDi3pr2WWY4nj8TQ/eDFnDXMNeM5SjqRrE5ZWR5mrdi8JmUwqlgDlzcJ5T4ULxuz8RcQB0sPEnKRIkfVjMNOUnxPSkxw1Jyf9v8DJz5L8glmOXA3iMuZtRyh/5UcvWu83n8hTn0C8cgJtMoJJBWBAkLHdMdZp67b1b9b5CqMcVHSAlK4pfAzgkhx5j4itLFZ1YXvez/ABCtGo5CWtipUqVCYKlSpVxwqVKlXHCqsb9ibK+Z+VWeq3vss2l8z/DXGrsonZV7UnJSrbDMeTHgqSSQ0iBGhGsy06EacuZ4RXqbSbk8ceJ00Hjz6UK/pC3EQZnjPLpFdjH2ch1fPIgQMuWDMmZBmI061Jcvgt4Y/wDsglh8ZmuKW72oq0WyaomFxam4gE6svxq+2xTYXWxGSKXQJ29eaGAkwBp1npHDSRWk7A3curhUUvJWCvZk2cqwCVIU6mftGaz/AGvauKM1poFwrbdYBBVjHBucxEaitS2LtHuCy7ZHAGn3o008OdNbMxRW7Bm28LirujO5UICMpC6Efaj6xkHUjXoKqm6tqMOvHUsdeJEmCfVV027juzFxUIDOsBfbqdeVVnDBLSgEhQBAkxWR7Cy17E1RTqioY2na/OJ7fwpy3tS0dO0T2x8aZTJ7RKcwpMTAJiqxuns65exDFhpAddR3tTGbSdIOnlVqy5lMEagweI1FC9xcW63fo91QrWQcrAEZlZy3DpMx50DG40nJWXe1jctrW2cwEBZ48ek9OA6iqBtq064+08hTcgieggZWPj+NaA7NlLRrnGk8Y8Y0FU/e3aNtMdakFmUZoXl90EcOp+VLclHbL54pZVxirYaVKq+Ku3LG1LV5sty3IC2gWDfVgZgJBXOZkA+NFE3mXnbaPMGg1jFsm1BjMva2ghXJAzKIiChPek6yPGglnhJVFgT+neTi3ODoveDwL28Kv0hg94s0nUkS5IAJAOVUA0Ovf8KGbZ2kMPazkZiSFRfvMeAprYOCupktm47W7aXGYkEC5cuXZTLmJMLbXkeYpvevZr3XwoUGBe1PLhIn1A0zE/t2RyWyI27m0LoDtcgngqNlC+Y509sXaeKsXxh8XDC5PZ3SROYCSrR1HDyq3bMx7hTnSABpGYSY4a8Ryn3VW9sK93GYQkABcRrAbkrHUsBM5eI0rOT9xjxxStFhLnj3Yr0MZGq++i1jZsjXQdI/zFSV2eg5VBl+qYMb423+hfEDJbPOPVUV7fefz/CrE2z15SKF4nBMrGeBOhp/j+dhzuovfwzmgcia+z/EKv8AVHyR7V/xCrt2g6irWJktnVKuO1HUe2uXxCjmPbQt1tgjk14bgHEj20NuYlnPMDoOJ8zXK4WopeXuoqzgorg8CDXVDUw4FSrTkeIpsM9umjiRVe3xH5NfM/w0bbGoNC6g/rD8aB70X1dFCsramYIPTpVJseyqZKVSBapVwwxG9uOWYkXIBJMZeE+ula3D11un93+dah/RdpuAHqJpptiJrBYesHn5VPykhvBP2M+sbm27bo7XDCsDqAOGvGjVraFuYB58Y0pnaOKP0sWwMygxJHUanzHyoXjMNdztB9/hxqzHj1ciWU90g/vCezs27gIJW5MRoDAZfMTm9laBstbGPwyXsveiGGuZH0kSPaPAiqXa2a12zcLgEi2GAJ0kEA8PBpoPu7i3wuJPaFuyJOfK0EcYZY4kGNK3009DFkcab6ZYcfhexxWTWDbLGSTBDCJnwMVG26gawGEGGGo14yPnXTXndb91kKjJKqTmIBZYzHm3WqtgL2a6UlhMgjiDGokV0IVL9GZHcb+R4Uzib4USxqZicIU15HgfZPxqtbSxBa43QaD1fzqmb0Rxj9wfs7/tZtC3bRTE95p5meAjrR7cneYXhduYu6Fh0RWgBEzhiCYGgLLGY88tZo1qpmyrLObiKTraZo69mvaR7FNRzWrZbik+Rv62HZPyd+06/eBDQOuYGIisz3j2hasYsnMLgcSLoIaCpNthpyBTl1qhO/QVJxuFKpYJ+3bLAdB2lxf4ffSsmKMtMs8fzcmF88fa/uXzDYlXUFWDDw+Y5U8bdZvYxLIZViCOYq77F2p2tnMxGZdG5eIPsqHN4zx7XR9V9O+sLyn6c1Uqv8B/d7a72rwts022MQeRP1SPXANXDacqmb7rK3sMfBjWUY3baqwKakR4CQaJYXefEYk3jcuaW7Rui2AFQ9m6MwI59zNVWCE1B8jwPqWXBPPeF/uujVb98XFH6hnQ84mI5032naYq1lH1ZPDhpr5aGPXQzCNetW+6AyEBhnMMoIBAMTMVD/recETcu2jcW40MymChEGADoR3hzGopflxyvFKOJXIieRKJole0J2BvRh8YmaxcDdVOjr+sp19fCi1fEyxyg+MlTF3Yqj45JRuoEj1a1IrxlnTrRwdNNHA3H4G1cw4OUQ4hhJ16jj1FVz+qmG/N/wB5/wAasOHJ7Ag8rke6mCtfcePPnijL5QPH2Af9VcP+b/vN+NFN39gWrdwuiAELEyTxPifCnoonsm3Csep+A/GaDypVjoySSRKFunlXSkopxRXn41sUcMleKtPV6KqWK3ZhSd5N27DXy7WwWcAky2p+ryPhVh2bgLdm0iKEXKo00nxknXjpS21hc1yzHNoPlofgDXOL2QYYoYZlcSANJ7y8SNA2scyeVUO0kkNjxfZLN1BoXUHp3a9oTf3ddmzdoQTE6DiAAToeZ19dKlXP8FCjhrc/8GZbk7e+l4fN2eQoxVgAck6EZJ4CDw5eyim08YtpJYgSYHi0GAPZ7qKbLvJh8P2SBOyXukRJdzxJI+0TrWT7bv3sRjLjufyNtWForJQZoXU/fgkmenSqvT++ib1ft0ENkXg+IctB0J98fA0N25igl5gJgR7CKmbt7LIzsCDwE8OPT3UO2gim8wddeHPiP9Ku9iUtuAxhhVAJLJk4/eXKPeRVQxmNh2HeBkzV3wfZoEaPqhW58oNV/erC20xuIC6DtG4TwNC9MPuJYcPiR9GutPAWxr1Ovyo+buy7mBRk+j9uo0HdF/tYhgR9ZgTm1OkeVBL+GT6JcAMS9v3B/wAapuz8PluzCcx9rQRMjXjpQ1t/sKb0l+P/AFk/aF0t9IYaJbIjpIHe+NUhfGrfgcarm6nLMLg8SrAmevAVuGx1t3UAZEYcIKqw9hFZOVaNx4+SbPnndbAWrl64Lwcotp27nHMPq8jpJq1bibkZxaxTPEl1FvLOZSrW21nTUnkauOP+jWtsHDW1tWDfwN1CVVUDO7DLIEAmFbxpbCvIu00wVuGTCYMqxMf7wtaZj5jT1zUc/IXJ4mtpX+x2FRjO5GbYH0bYi7gXxisgRQxyGc7KmjEaRyOk8qnbV3HxN7BYfE21U2rWFGbvANo1x2IXmACDVp3h2s1i59AsEFbWCZLg5F7mUnSNTlj9817i94vo9pcCrStrZz9qSNC7qsexZ1/TpP8AuHFTdbev0djXOThHsxyIqbs7EEJcWdCVn1TU7djc3E48ucOqsEgMWdVgnUcTJ4cqe2xutewLZL4UM3eGVswjhxFejSb2JuUVaIBWp+wMQFvrn+o+a2/6txTbb3NPqoWt2DBp7DXQlxS3AMD7CDrRtaAi9m+brXhicFYuEQSsEdCpKkeUgmqbv5iA1y1glYBrmrtEwWJyL5sQoJ5A1btygvZ4iyP+DibqD9R27VI9T+6sl3ixhvbUJUz/AGgKp/RV1UH2KDXKmuS7Ntp8PayvYbFPbYNbZlYRBBII9Y1FbN6OvSJ9IHYYph2w+o/DtB0MaZx7/Ma42zaz1Nc4bFFXDKSCpBBHEEagjxqPy/Dh5MKkt+zOUuLPqkV7QLc3eRcbhbd0EZ4AuL0cDXTkDxHgaO18RPG8cnGXaKk7BcQby/pK3+fbTLUts3TbfMOBAB1jSdTPhx9VQ/6Q8B7Zr6r6ZLngr4MlJRJUUVwIi2vt9uvzrOt69v461esfR0smzde3aYkMzh7j5RpI0iPXWlIsQBwFH5b2ogSlfQ/bqFtraTWQmRQzO0QTAAALEkgHkPfU63QPbmI/tNtdO5aZjInV2VRp+y1ZgxqWhd12G8Fez21aIkcOnX30/loXu7iS1tweKXGGmmhh19zCi1VqFaMOHtAkHoZHsI+demuMSTkaOOUx5xpVOwW873LqISwmeY5AnkKJRbejvYLbQ29kuMvT8BXtem0DqQCepAr2i9D8hrLH4McbeBkkG+bsXHAkroFIAJyiJOuvhQPa22LoVrAdFsSpHZjvMWBJzEc5nSKGY7DQXDfWUkesaH1VB2dZbLcKnWV05xqJFMjjqViedxouOykNq0o7+uusc+UVXttM7OHWTLEacjGlH9l2/wAkFKlh1Lcj7qDbbxIRwskRJ166VQCWLLc7IaN9UcvChe1tn4q5ea6ti8yuAZ7JiJygNBAjiDU27vTbUG1F1mCrOS1mAJUMNcw69KtuwvTFasYe3a+iY12QEEi0ACSSdJaefuoJS1oJFc2xi7lrDEOjLLAjMpWYRgePiy1VsBiJzkgwF+JAir1vjv8AjaCoq4HHLlzTNoNObLHA8oqppdCqtq5h8RaN54V7lsICwHDjPP31ykYx/dy2ouOAEBy/VmZHOdK0/dXaBFoKOPj04D4VnWyN3HCi4GI5gDuyP5jrNPYXfMYa+iue5qJnVdZIboNQR5mlZY2rRRgmovYO9KeBvfTTfcHI4UKw4d0RB6GdaGbuX3R81q49ly9pe0Qwyq9xUePU3urXsS9jH2chysrD3jhHjWcbX3TuYAXHYzaIXKwMNmF220HocqsZiNOVBB3pm5YVtGiH0NMbjXP6SxOdjq5S3mJnWW4nUUn9CpJYnaOJLMMrErblhoAD1EAaeFaLbRX1lvU7D4Gujgx1f99//KstiunaMk3g9HF3ZmBxOIw20MUGtpnyLlRWggHNk492aBekrGdsuDuzOewpPXMVRj7ya1jfKzduYPGJC9mcPe+9mkW2KxOh1FYth9qMLezCwCBSsXHQ3LZC90yo+sBpIrU2mHHpoc2NuE17u3RctsrlWXs82WbfaI5IOoPCAOnWq3jsKUe5bYMCrFYYAMIMagcDWl707wDD4khndEe1bEJcfLmGYEKVQiIgQwkR0is/2xtK04GVSbue4z3ZJzqSOz7p4EAHkOIp0ZaQhxam/gv+6+1voeDxd664zvbs3UJMFy9kqoHU50I9VZ/u3ric5M5EuXSf1Lbvr+1HtrjaG0c+GtrcBOVFFsjgAty7Kt4w8+GnXRjY4yWsW8kfkAgnrcu2xp+yHrP+NDLXKyJdeBTI9de2SWZFAliwA8TNWXfjdoWbxuWx3Xlio+zrrp0486CeaMckcb97BUW05HG6W9z4K6zI2UMuVhAOkyNOEg/E1oWG39xFxQyXVIP6C/hWM2uvx+VWbdnaRVxbOoY6eB/A0f8AT4ZSucU/2hUnKtMvW19577qma5pmgwqjQ+rwonssEIJ4ETxnjrr6qq+0lm03hB9/86suCxY7BbnLJmjyX+Vc8MMbqCpfgKE3KOz3CYt7mLwlsKjWS9wuxnMrYfVY1jVgPZWhpWU+hPaQvLiP/buswnkL0NofNX9tarbNeH5crza9h0eiSlZnvZvJdt7R7NFIW6Vti7AIUplB0PMNc99aUrVlFhRjw9w6Nh8cXHHVHKkjTxHuqzxNgy6Cfoz3lvXr+It3WEhVcRHCSn/jWii7WPej7BXbG0c1y26i4joSR3YEMonzX31rk1ZFWh0Umh/PWK7F3rC7X+hdgiFb1xM4CzFtXynhOoArZA9Y/tTdO8m8S4lVHYtcDTmWZazlbuzP1h76KqYOSNRYcu714pCVZkJGhItrHqlppVWdtDGm/c7N7SpmOUFJMDQSQefH10qJpfIiyh7RxoZQ7OJfvZO9PeJ1EiDr486IbFw+Gt2kuu7teukraSCq6NlPCZ4Djp4VULq3XcFyW14kzA+QirttmyFxWAA4Ldf/APQD5V1ujKXsE93tvWkYNc1U8JGg1Ik1O3z3UF5VxFrvADUIBOXjIA4x0qFZ2UuaY5EEA6fWYzp1BHso5szan0Zcq6LIOUcoM93pQShO+Q6E4uPBlO3f3js4HE4kXjcKt2eWEDEhVIhgxGXQr7KtKeknCw5AusqAEnKgAkwOB6mhu9m69rFbSF1bgVL1g3oGpDWsqNMcQQZHrFQhuXbtsx7VxD9mRCnWT9nKeh40Sbq0C406Yd/2oYYhosXTlIB0TnwjvUF3r3rs4pLBtIUNnEI5nLw4Nw8xXmG3FsF0Zrl1S7gQGt8dIkAdTwqPvDhMK2Hvm1cZrq2w0MEUGLiTwUS2nnXW/c6kaFtvFDDYULAErCjryrM7ew7b3JcFyToJIGpnlqePOrzt6+ty3hLjHObllWymDGi6gchqR7aZt4NOKos8ZAg1mCFW2b5LbaivYZ2fsMW0HZgJ+r7tasNxXvbOv21Vb164jrkYggyCEMGIIkayOE8qh4S9Nvpr8KFYzF3LbnsnKwSRwI11+q2hqueJSX2kmLO4SqfReMZvxicLZzHA9ottF7S4uItgSFGcwygkDgSAR51Xf9v88MED/wDZX5W6rGIx1zEAPcvXLjN95iqQOQtrCBfAg01ZtDNxXzkcev8AKlLxvlhZPJjf2I03dzf19o2rubDpaTvW5N4uSSpnuhBAErM8iYmKrDbtdnhLOCuMtzscx+oV1JmSJJB7xEgwYoDhxl7yOQRxKtDa6akdfhNG9n4lvrMxYkcSSTwgamjj49Su9HPyouDilsEbR3ixWEkXWbEWCIAdgXTl3XKkmeEnXxFUfHbR7e61xlVC3BFAVVUcFA8BzrSdubOF8G1MZtJ4xrM+6q3f9Gz6ZLqsJEggggc4iZ0oZ1FhY5Smtmv+j/Yq29lYdXtq4dDcZGUNOclhodPqlRWc+mPAWLF+1bw9pLUoblwIMoJY5U7o0EBW4ferVre8tpVVbIDBQFCluzIAEQAw46Vm29OxPpuNu3rjMAYVUEaKqgQW1nWTp1qaD3Y9xdFA3XsTjLJKswDg6ax0J8AYPqo96Rjf7QvbdgiWlBAJiSbhJ8eAHrq3bO2TasiLaAfE+ZNS2tjmP8+ulTxKeRZH7KglqNGFYBmIknnHr1/A0TwlyHBmNR8a0He/Zds4W4y20DKQ0hQDoddYngTVJTd++U7QWbhTjmymI5+YqmLpbFSi70Xq6mZGHVT7xQ67vHdXAui210tsouZjmEz9kqRz60Rwk5EnjlE+yhOHt929bPJiPj+FPzdJicbotfoK2V2eBe4RBu3mPqQBR781aWBVD3S3hTD4Sza7I91eIYaliWJiPGja75L+bb94fhXzs/D8mWSUuPb+UUepCuwvt7Gdlhbz8MttoPiRA95FZb6NCWN3LDBwWMnmrhh8TVl3t3nW9h+xCsDcJmSPqorXD/hFVj0cIQt0SVhZBESCSPbXoeJhni1NUwZyT6LljlKm3cIYdncVtG5FgrSI1EE1aGesc2nvliUe7ZLqyhmSSgEiSOVans7GdpZtP99Fb2qDV0Wmyrx1aaJ/b0I22o7Wy06l1HAdTz5VPz1A2qmY2D928vvkfGKJxQ7Nj+xlHxu5uPe4zC5ZUE6AMSAOWrLNKrpZ2+pUEW7keSctPzlKh4r4PKbPmKzfLNlHGJPzq+bRwy3nw91VdshdgcyKAe0J7yk5iJ6VTd2ca1q42U5SygTCmYM/aBq3rta4zIpeQ0/YtDlPEJI9RFBF32Ma+CwbJ1EnU+71UsYoMjw99cbMeBApnFjMSAY41SLB1rB2XdGxBvgKGAaw4R4Y5suo1WfEcfZ3isPgDoMHi3fgJxUZzyLkFiTx+qvqqybI3AxFwjMMi82bT2DifdWgbvbmWcKO4Jc8bjQW9X3R4D30iSiNjNpUYvhPR1iHGYYDQ66i/wDx3hr4xRjD7jC2PyuygeGv5b/zYGfdW7KtexSnNfAStGCYhrnaDtEyKqhLdsLCoo+qBOsCi2D6c+P+tWb0pifo4kDVz+kYC6T0iaquEgeyqce4ipNt7OGuxoPZUW/aLsBElgBHu+dLENDHSf8AWpGwla5irCxobij3ifdVN1GyKSudHVj0ZY7P2RVAoE588pqTpoJnThFT29EmLA0eyfAMw+K1ror2of6iZZ6EDEdobpXsKA19QFJgEODJgk6AzwFcWLvAc60P0loPoqk8rog9JVxWWW75nTWrMM+UbZHmgoSpE25eJfXhMVYcCMyaUB2Zgzeu9mGAaXIJ4d22zax4DjVh2JZyLDHX4eFT519xZ438TzAbFuX7pRCoIE96YjQchrxFMbRwjWLptXCCwAMjgQeBE+v2UQxO1Gs3FuW4BHERxHMHqKmb2bPt4vsLod1PZ8UI6yQZB4GR7aizZVijyfRdixvJPiiujFqOLAfH2mnhfXiDm9c+2qbvOr2jcCX7xghRLDjpPADnNVe7irghg7Zo45mn20OHPHLHkjc+J4ZcWatfwyYkdg0gXBlMaRqJ9XAVeLmzEFtUEZQsRGnIR7JrN9xMy4ZHMszEsSzEk94jieAgVZ7u1Lzky8KZ7oA0Gsd7jOpEzwpso8jMcktlYuRmIHAGhlru4i6PvLI89P51NL94+Z+NOV6LjyjR5l7bHkMQOlOrcpgPTitRgEbFYgdsM3BLNw8J7zgqJ9QNS9yTFy7wA7OeQ+0NdOUUEu4nNfuacwvqVY+JNFtkoAmJ/wDhj++tRTleQaltEF8Th7zXjlAPeYMcq5hOhUnmZmKue5GOz4G1+iCn7rED3RWVXsISTBPE8POr5uA5Sw6Gfr5hPiAP4aWpuz0PBaeTiXI36TANlHRlPsYH5VBF2nku/GjUz2cmG4tEbAqMg82/xGlXWxroeyGXUEuR++1eU7kj5OVptHzagKtPCrJgb8vb8yPaIoHewxmfnRPATmt+DD4ipIvZWXHBXePlT2Ds9pcVR9oge0xUXBN8Km7G0vW/11+Iq1iUarhQU0NEMJcJM8qgop51LR6CStBoLUq8Fe1ENM79Ka/lMMfC5/D+NVTDvw8quPpRMHDf9Qe5DVDW6eAFWYv4oTLslR3m9VTN1yBjsPz749pBA98UKt3eOvOpmx7sYqweXaoZ/bFVNXAib/1P7m2V7Xgr2vJPTKt6SLBbAuR9hkf1BgPnWUtbB4cJrY988YtvBXy+soVA6s3dX3mfVWNWzFX+L/FkHk/yLTuLh1bGqp1AVz5ymX4NRXeTY5wzhlJNtuH6Jn6vsjU8daiejLD5sQz/AHbUT4kgAewGtJxGGW4pV1DKeINJzyrIP8dfYZRjHLAGpmxcd3DbPBNR5Hj7/jU/b27bYc5kl7RPmVnk3h41WcRaZQ4UxmUgHwPj7qj8nH6uNxR6Hj5FDIpMqO3sWLhP6TlveT86DuoqTftmTmEHp0phqzBiWLGomeRl9WbkaRugn9ltfq/xGjC8z1+HKhW7Q/s1kD7g/wA+2is6wP8AIqoUir3BDt5n412K8xGjt+sfjXivV66PPfY5FdrpqeA1rnPUjD4E3QRrBEEjx6eNc2krZl1tg3Z+zCbS3CDLy/7xLfA12uPuWi3ZtlLKQTAOgg6TwNH7+GCpoCABHDkOFBb+sAaTNebduzITb7AeJ3hxf5+77QPgKPbo7bLkI7O1wq5JaSYVlyiT4M1BsVs09RS3fHZ4u2P1l/eU/OKxtnpeFkXrR/ZoAuxTq4ioj14HpXI+wcExi9vXh7DG21xFKmSsxGbvcPXSqFjNh27jl2VSTEkgcgB8qVN9dniz+kqUmzIpinbWPgjwI91dsB0ppvV8KxaPHLngXEyOB1HkdanYH/eL+sPjQLY1wraWdOnkTNHdm4tUdXbVUYMQBJgamBzq5O1YjpmvIKcUUJ2JvHYxKg2bqvzgHvDzU6j1ijKa0LZoUFe14vCvaiHGdelC5+Vw8/db3kfhVHAjwotv7eJx17joQOMcFXTXlVcukjkIJ5mffyNWwVRQh7ZKQcqk7MwzXcRaRCMzOsa+M0PYCyQbjBJXMBcOQkHge9xHjUvdfatgY22WxFtOzYOxLQoA1PeOk+HOqHNKPZIoOU+jehxrqqna9JuAfE2rCYhGNwN3gYQERAZjABPejy8RRa9vZhF0bE2AenaJ8jXl0z0gF6U5+iKB+dHuRzrWYWA3n8OHWjvpg39SLAwt+xdCs3aIGDNqNJTmInUHnVCwu+SSouYcrm1DLcIXroCvuq3BNRjTI82KUpWjRdxNpi1i0H2bncPr+r/eA9ta4K+et3d7cGMa30jNZt24uWnAZi5VgYZRwJGuk8K0Q+nXZkwHvHysv84pOdqUrQ3BGUY0zQStZZtTZ5tPcQ/ZJI8uIjzFEb3pvwI0CYhj4Ig+L1SN7N6717Es6F7auQAO7OUCI5wfKkp0UxjydFcx2JBA+8S2vKCdPfNDwNakYyzlKiZ0PxqKR7aG7CmkpUi47H3rWzYRTbZio5EAcTXR9IYVjFk+ZcfhVXs4vtGJaJnxAk9Z5UP2hh3bgCI9/wDOjc10jvTkldhnE73XGuMyW5DGYZtB1gga+yplveUEa22noCD79Kr9pIAmnBVEZyXuSOKbCF/fhkYf2Zis6y4BjwygxWg7t70YfE2x2ZCHgUbQg+3WsuK11stzYvo66a6igyXLticuFSjo2y+AVjSqvtjuFdOVEe0JUMYII5Zh7uHroBtclj9Ux5/IxSIkOLsg4zaYAECfMx8RQY7WCXleIhlPhoQeNdY+w3jQpLBLr0nnXM9TxoLkmuzV1x1tuFxD+2v406DPAg+Rn4VnTWh0HsFcdmv3V/dFT2fa+u/g0eDSrOxcilWmf1X4K6461xbQs6qql2JACxMmvbdsuwVQSxMADiSeFaRut6OMRZYXXUFsuihh3J4zzLRpppqdafFNs+SeiH/Vy4NWWYGoUgx4QPGo1q1lJ1y5RJBEH31d8dZZAFAMnoNZ4H9r4UN2phcNZs3TfxIa8bbAYe1Dvmg5c+WcgniTHPWrOVInMcexfS7nUshBJBViConSCOlXTd70y4vDQt8DEoOZOW4B+uBB9Y9ddjCh1EgGRQzaG7KsDl0pS0Ns2Cz6b9mm0rG5czEa2xaYsp6E/VnyNA9of+oewD+Rwt1+hd0tj2DMazTAej7EMAVuKqzIOs0SsejcqQWcGDJGuvPWhUPk1stL4Dtbj3XYhmJMZS0yZJk+yp1jYNp11ZifZ1jQTpwqdb3hwNxRnsYvDkdFNxAfDIWkeYFdbOv2L1zJh8RbLngjh7TnXkHGvqp/JNCaaZl2/wBu5iEY3C9y7bAgG4zOba8co49yRoRy4+ITDYUsM1tdSAhGUBZ4aCBy86+kbG6C3NMQggagA8Tz1GoFVjfXcTCWSt+0y2rwdYtSIuCQCFQ6hoJMjp66S2r0NVmQvudiQEOXvE6DTlrEUQbdjFsfqx6tK0YoSycB8qKgAcdfGtSNMU2vurct969xbxHIUIu2wsgkkHiMxJ0GhE8xWk+k6yWtIy8QSIjrWTXJnWuejAxZxaHKftLwYHL0nN1JPjzovY2ZYxVy2qi2rvJYW34R1UniYnTrQbd3BpdvqjxB+Nafsbc21ZuLcAkqDExpM61y2cAz6OcvfV5YaieGYaifCagDeBkzK9gZuBOfh7RWlYiAuvSsg3nYvdYjQTyrJqkEm0L6abry0CNAAZgU1tEkISCJBFQrCwQamX9VI61P7jHtEG1t+6pEw45jXUf5mjtreazl7xK+BUkjwkCqw+Hg6SPXXVphzE0ffYKk10y14neHDXpVFaRAUkQPV+FRQwofZw6gyPOpQNOjpCpO2SA1LJTYNPW2rWCzTdk40NZT9XkZ9x1FDdpAEn63DnHwods7awFoAqT4kGKdGMU/dB8VpFbPLUeMmCr5Xq0/qMKhhNQasRggkx7f8j3UHv2xm0AoZ9Hq/T3yyobLCuKdArhkpFH1CeiMzV7TTAzxHtpU3ieW8rsibB3gOBvpiAi3Mk9xtAZBXjyOtaVhP/UPYaA+Euz+iyfMilSpsCBg3fXf18XhiLdgYe2zAsxcNccAzBy6KCYnUzVJ/rCwTs1ARTxAAHwpUqb0KDmBud0eVTUNKlWmlp2Ug7IaV3dXSlSojWZ/idtXLbugY6E6Hz61FTHZ2m4A/ny8q9pULYAZtk3lhcVi7QjgL90r6hmoQ2wBZvrcN57jZhBaSTPUmlSrWtBGi2bslKIu8V7SrEEyp77ANZj9L5GsxuYUTSpVrFSCO7eFjEJ4MK1lr8LSpVyCiVvbO3WGgEcuVUy8ZJkUqVLmGiIRrTjNFKlUsexkjhsODUQ4KDxpUqeAS00AqZZUFDXlKmMnmzxBT1sUqVYMLJsy4gTu8fFfnzp4uY4T6gKVKgPKnqQzcBich9TD8KH3pmlSpcj1/pupNjUmk7EilSpaPoJvQOL0qVKqDxG3Z//Z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6" name="1 Título"/>
          <p:cNvSpPr txBox="1">
            <a:spLocks/>
          </p:cNvSpPr>
          <p:nvPr/>
        </p:nvSpPr>
        <p:spPr bwMode="auto">
          <a:xfrm>
            <a:off x="900113" y="-15875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 smtClean="0">
                <a:solidFill>
                  <a:srgbClr val="C00000"/>
                </a:solidFill>
              </a:rPr>
              <a:t>Emprendedores Endeavor</a:t>
            </a:r>
            <a:endParaRPr lang="es-PE" sz="2800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-7732"/>
            <a:ext cx="184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25577"/>
                </a:solidFill>
                <a:latin typeface="Arial"/>
              </a:rPr>
              <a:t>@</a:t>
            </a:r>
            <a:r>
              <a:rPr lang="en-US" sz="2800" b="1" dirty="0" err="1">
                <a:solidFill>
                  <a:srgbClr val="325577"/>
                </a:solidFill>
                <a:latin typeface="Arial"/>
              </a:rPr>
              <a:t>urteaga</a:t>
            </a:r>
            <a:endParaRPr lang="es-ES_tradnl" sz="2800" dirty="0">
              <a:solidFill>
                <a:srgbClr val="325577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8" y="672092"/>
            <a:ext cx="7571579" cy="473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55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900113" y="-22490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 smtClean="0">
                <a:solidFill>
                  <a:srgbClr val="C00000"/>
                </a:solidFill>
              </a:rPr>
              <a:t>INNOVAR O MORIR</a:t>
            </a:r>
            <a:endParaRPr lang="es-PE" sz="28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04" y="813594"/>
            <a:ext cx="5120477" cy="47048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489" y="863205"/>
            <a:ext cx="3585250" cy="20219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796" y="3671096"/>
            <a:ext cx="3676873" cy="144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85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AutoShape 2" descr="data:image/jpeg;base64,/9j/4AAQSkZJRgABAQAAAQABAAD/2wCEAAkGBhQSERQUExQVFRUWFhoYGBUYFxcYFxgXGRgXFxgcFRYXHSYeGBkkGRgYHy8gIycpLCwsFx4xNTAqNSYrLCkBCQoKDgwOGg8PGiwkHCQqLCwpLCkpKSwpKSksLSwsLCksLCwsLCksLCwsLiwpKSwpKSwsKSwpLCwsLCwsKSwpLP/AABEIALcBEwMBIgACEQEDEQH/xAAcAAABBQEBAQAAAAAAAAAAAAAFAAMEBgcCAQj/xABKEAACAQIDBQQGBQgHBwUAAAABAhEAAwQSIQUGMUFREyJhcQeBkaGxwRQyQlLRI1NicoKSwuEVFiSisvDxFzNDRIOT0ghjc4Sz/8QAGgEAAwEBAQEAAAAAAAAAAAAAAgMEAQAFBv/EACwRAAICAgIBAwQBAwUAAAAAAAABAhEDIRIxBBNBUQUiYXEyFIGhIyRCUsH/2gAMAwEAAhEDEQA/ABRavBBr0cYru6o4RSEUEZ6h4gmplyhePxBGnM9KNAsYe5Udnotb2SCBOvXWnk2MnT3mjoCivG5TbvVst7JQfZX2VJt4FRyHsFFRlGf3VJ4An1E0PvbMus2lq4fJG/CtXXDinVs11HUZNb3axLcLL+sR8alWtysUf+GB5sv41qa2adW1W0dRmKej7EnibY/aPyFSrXo1unjdtjyDH5CtIFuuxbrqNpFBs+jAfavnyVI95b5VKX0ZWfzl3+5+FXcJXQSto6inW/RrhhxN0/tAfBakp6PMIPsMfN2+VWsJXvZ1x1Fbtbj4Qf8ABB8yx+dGre6GEHDDWfWgPxqX2dd2dpA3r1oqQbSq0zxDAmR0oXo1DdvYOHXhYsj/AKafhUhcEg4Io8lA+AqFsTb30hnXJlgZhrMrMdKI2b2YxHlS3miml8jJY5RdM5NuoGIsAsZ8PgKl4fFlniAAZj1VzeTvN5/IUePJHIriKY3gMCrOFI0Ommh100PI1crXo6wg49sfO/d+TVWdmr+UXzHxFagoo26FSVsry+j/AAf5tj53rx/jpxdxMF+YB82uH4tR+lQ2bQDXcnBD/lrR81n406u6ODH/ACtj/tJ8xRelWGgwbs4UcMNY/wC1b/CnBsHDjhYs/wDbT8Kn0q44hjZNkcLVsfsL+FVb0gYRVsplVV7x4KB06Vdaqu/6/kU8z8BWpmVszrsq9qRkpUQYBzc65cQK7FwHgQfXTNwjjUqHMHbTxjoB2adp1EgQPM86jbNJuHtGEdBMwacx+IAKrrBOvl/rU6ykCAIpiAZJt6CTTyuImQBUPEqSrDSMpOsaka8/CpG6G4lzFg3LlwhDIXXvae4UfSsxXJ0iYLek8utdgVD23uLicODct3QyoQQAYYheUTEnWndlYrtbauRlJ4jjBrk7NcXHTJSinVWktunVSjMPFWnFWult0E2ptk9p2STPAx9Yk8AI4DjWGB1VrsLQXC7CxLBcx1jiGEieR15/KpWx8W+drVwjMkciCdNdDr665OwnFrtBMJXQWnVHhXYXwrTBoLXQSnshHEV0FrrOI7JTW08MA9wgAM9ormjXwmpjLwqfdwisdQDBpOeMpRqL2FHTsr9vCDDi3pr2WWY4nj8TQ/eDFnDXMNeM5SjqRrE5ZWR5mrdi8JmUwqlgDlzcJ5T4ULxuz8RcQB0sPEnKRIkfVjMNOUnxPSkxw1Jyf9v8DJz5L8glmOXA3iMuZtRyh/5UcvWu83n8hTn0C8cgJtMoJJBWBAkLHdMdZp67b1b9b5CqMcVHSAlK4pfAzgkhx5j4itLFZ1YXvez/ABCtGo5CWtipUqVCYKlSpVxwqVKlXHCqsb9ibK+Z+VWeq3vss2l8z/DXGrsonZV7UnJSrbDMeTHgqSSQ0iBGhGsy06EacuZ4RXqbSbk8ceJ00Hjz6UK/pC3EQZnjPLpFdjH2ch1fPIgQMuWDMmZBmI061Jcvgt4Y/wDsglh8ZmuKW72oq0WyaomFxam4gE6svxq+2xTYXWxGSKXQJ29eaGAkwBp1npHDSRWk7A3curhUUvJWCvZk2cqwCVIU6mftGaz/AGvauKM1poFwrbdYBBVjHBucxEaitS2LtHuCy7ZHAGn3o008OdNbMxRW7Bm28LirujO5UICMpC6Efaj6xkHUjXoKqm6tqMOvHUsdeJEmCfVV027juzFxUIDOsBfbqdeVVnDBLSgEhQBAkxWR7Cy17E1RTqioY2na/OJ7fwpy3tS0dO0T2x8aZTJ7RKcwpMTAJiqxuns65exDFhpAddR3tTGbSdIOnlVqy5lMEagweI1FC9xcW63fo91QrWQcrAEZlZy3DpMx50DG40nJWXe1jctrW2cwEBZ48ek9OA6iqBtq064+08hTcgieggZWPj+NaA7NlLRrnGk8Y8Y0FU/e3aNtMdakFmUZoXl90EcOp+VLclHbL54pZVxirYaVKq+Ku3LG1LV5sty3IC2gWDfVgZgJBXOZkA+NFE3mXnbaPMGg1jFsm1BjMva2ghXJAzKIiChPek6yPGglnhJVFgT+neTi3ODoveDwL28Kv0hg94s0nUkS5IAJAOVUA0Ovf8KGbZ2kMPazkZiSFRfvMeAprYOCupktm47W7aXGYkEC5cuXZTLmJMLbXkeYpvevZr3XwoUGBe1PLhIn1A0zE/t2RyWyI27m0LoDtcgngqNlC+Y509sXaeKsXxh8XDC5PZ3SROYCSrR1HDyq3bMx7hTnSABpGYSY4a8Ryn3VW9sK93GYQkABcRrAbkrHUsBM5eI0rOT9xjxxStFhLnj3Yr0MZGq++i1jZsjXQdI/zFSV2eg5VBl+qYMb423+hfEDJbPOPVUV7fefz/CrE2z15SKF4nBMrGeBOhp/j+dhzuovfwzmgcia+z/EKv8AVHyR7V/xCrt2g6irWJktnVKuO1HUe2uXxCjmPbQt1tgjk14bgHEj20NuYlnPMDoOJ8zXK4WopeXuoqzgorg8CDXVDUw4FSrTkeIpsM9umjiRVe3xH5NfM/w0bbGoNC6g/rD8aB70X1dFCsramYIPTpVJseyqZKVSBapVwwxG9uOWYkXIBJMZeE+ula3D11un93+dah/RdpuAHqJpptiJrBYesHn5VPykhvBP2M+sbm27bo7XDCsDqAOGvGjVraFuYB58Y0pnaOKP0sWwMygxJHUanzHyoXjMNdztB9/hxqzHj1ciWU90g/vCezs27gIJW5MRoDAZfMTm9laBstbGPwyXsveiGGuZH0kSPaPAiqXa2a12zcLgEi2GAJ0kEA8PBpoPu7i3wuJPaFuyJOfK0EcYZY4kGNK3009DFkcab6ZYcfhexxWTWDbLGSTBDCJnwMVG26gawGEGGGo14yPnXTXndb91kKjJKqTmIBZYzHm3WqtgL2a6UlhMgjiDGokV0IVL9GZHcb+R4Uzib4USxqZicIU15HgfZPxqtbSxBa43QaD1fzqmb0Rxj9wfs7/tZtC3bRTE95p5meAjrR7cneYXhduYu6Fh0RWgBEzhiCYGgLLGY88tZo1qpmyrLObiKTraZo69mvaR7FNRzWrZbik+Rv62HZPyd+06/eBDQOuYGIisz3j2hasYsnMLgcSLoIaCpNthpyBTl1qhO/QVJxuFKpYJ+3bLAdB2lxf4ffSsmKMtMs8fzcmF88fa/uXzDYlXUFWDDw+Y5U8bdZvYxLIZViCOYq77F2p2tnMxGZdG5eIPsqHN4zx7XR9V9O+sLyn6c1Uqv8B/d7a72rwts022MQeRP1SPXANXDacqmb7rK3sMfBjWUY3baqwKakR4CQaJYXefEYk3jcuaW7Rui2AFQ9m6MwI59zNVWCE1B8jwPqWXBPPeF/uujVb98XFH6hnQ84mI5032naYq1lH1ZPDhpr5aGPXQzCNetW+6AyEBhnMMoIBAMTMVD/recETcu2jcW40MymChEGADoR3hzGopflxyvFKOJXIieRKJole0J2BvRh8YmaxcDdVOjr+sp19fCi1fEyxyg+MlTF3Yqj45JRuoEj1a1IrxlnTrRwdNNHA3H4G1cw4OUQ4hhJ16jj1FVz+qmG/N/wB5/wAasOHJ7Ag8rke6mCtfcePPnijL5QPH2Af9VcP+b/vN+NFN39gWrdwuiAELEyTxPifCnoonsm3Csep+A/GaDypVjoySSRKFunlXSkopxRXn41sUcMleKtPV6KqWK3ZhSd5N27DXy7WwWcAky2p+ryPhVh2bgLdm0iKEXKo00nxknXjpS21hc1yzHNoPlofgDXOL2QYYoYZlcSANJ7y8SNA2scyeVUO0kkNjxfZLN1BoXUHp3a9oTf3ddmzdoQTE6DiAAToeZ19dKlXP8FCjhrc/8GZbk7e+l4fN2eQoxVgAck6EZJ4CDw5eyim08YtpJYgSYHi0GAPZ7qKbLvJh8P2SBOyXukRJdzxJI+0TrWT7bv3sRjLjufyNtWForJQZoXU/fgkmenSqvT++ib1ft0ENkXg+IctB0J98fA0N25igl5gJgR7CKmbt7LIzsCDwE8OPT3UO2gim8wddeHPiP9Ku9iUtuAxhhVAJLJk4/eXKPeRVQxmNh2HeBkzV3wfZoEaPqhW58oNV/erC20xuIC6DtG4TwNC9MPuJYcPiR9GutPAWxr1Ovyo+buy7mBRk+j9uo0HdF/tYhgR9ZgTm1OkeVBL+GT6JcAMS9v3B/wAapuz8PluzCcx9rQRMjXjpQ1t/sKb0l+P/AFk/aF0t9IYaJbIjpIHe+NUhfGrfgcarm6nLMLg8SrAmevAVuGx1t3UAZEYcIKqw9hFZOVaNx4+SbPnndbAWrl64Lwcotp27nHMPq8jpJq1bibkZxaxTPEl1FvLOZSrW21nTUnkauOP+jWtsHDW1tWDfwN1CVVUDO7DLIEAmFbxpbCvIu00wVuGTCYMqxMf7wtaZj5jT1zUc/IXJ4mtpX+x2FRjO5GbYH0bYi7gXxisgRQxyGc7KmjEaRyOk8qnbV3HxN7BYfE21U2rWFGbvANo1x2IXmACDVp3h2s1i59AsEFbWCZLg5F7mUnSNTlj9817i94vo9pcCrStrZz9qSNC7qsexZ1/TpP8AuHFTdbev0djXOThHsxyIqbs7EEJcWdCVn1TU7djc3E48ucOqsEgMWdVgnUcTJ4cqe2xutewLZL4UM3eGVswjhxFejSb2JuUVaIBWp+wMQFvrn+o+a2/6txTbb3NPqoWt2DBp7DXQlxS3AMD7CDrRtaAi9m+brXhicFYuEQSsEdCpKkeUgmqbv5iA1y1glYBrmrtEwWJyL5sQoJ5A1btygvZ4iyP+DibqD9R27VI9T+6sl3ixhvbUJUz/AGgKp/RV1UH2KDXKmuS7Ntp8PayvYbFPbYNbZlYRBBII9Y1FbN6OvSJ9IHYYph2w+o/DtB0MaZx7/Ma42zaz1Nc4bFFXDKSCpBBHEEagjxqPy/Dh5MKkt+zOUuLPqkV7QLc3eRcbhbd0EZ4AuL0cDXTkDxHgaO18RPG8cnGXaKk7BcQby/pK3+fbTLUts3TbfMOBAB1jSdTPhx9VQ/6Q8B7Zr6r6ZLngr4MlJRJUUVwIi2vt9uvzrOt69v461esfR0smzde3aYkMzh7j5RpI0iPXWlIsQBwFH5b2ogSlfQ/bqFtraTWQmRQzO0QTAAALEkgHkPfU63QPbmI/tNtdO5aZjInV2VRp+y1ZgxqWhd12G8Fez21aIkcOnX30/loXu7iS1tweKXGGmmhh19zCi1VqFaMOHtAkHoZHsI+demuMSTkaOOUx5xpVOwW873LqISwmeY5AnkKJRbejvYLbQ29kuMvT8BXtem0DqQCepAr2i9D8hrLH4McbeBkkG+bsXHAkroFIAJyiJOuvhQPa22LoVrAdFsSpHZjvMWBJzEc5nSKGY7DQXDfWUkesaH1VB2dZbLcKnWV05xqJFMjjqViedxouOykNq0o7+uusc+UVXttM7OHWTLEacjGlH9l2/wAkFKlh1Lcj7qDbbxIRwskRJ166VQCWLLc7IaN9UcvChe1tn4q5ea6ti8yuAZ7JiJygNBAjiDU27vTbUG1F1mCrOS1mAJUMNcw69KtuwvTFasYe3a+iY12QEEi0ACSSdJaefuoJS1oJFc2xi7lrDEOjLLAjMpWYRgePiy1VsBiJzkgwF+JAir1vjv8AjaCoq4HHLlzTNoNObLHA8oqppdCqtq5h8RaN54V7lsICwHDjPP31ykYx/dy2ouOAEBy/VmZHOdK0/dXaBFoKOPj04D4VnWyN3HCi4GI5gDuyP5jrNPYXfMYa+iue5qJnVdZIboNQR5mlZY2rRRgmovYO9KeBvfTTfcHI4UKw4d0RB6GdaGbuX3R81q49ly9pe0Qwyq9xUePU3urXsS9jH2chysrD3jhHjWcbX3TuYAXHYzaIXKwMNmF220HocqsZiNOVBB3pm5YVtGiH0NMbjXP6SxOdjq5S3mJnWW4nUUn9CpJYnaOJLMMrErblhoAD1EAaeFaLbRX1lvU7D4Gujgx1f99//KstiunaMk3g9HF3ZmBxOIw20MUGtpnyLlRWggHNk492aBekrGdsuDuzOewpPXMVRj7ya1jfKzduYPGJC9mcPe+9mkW2KxOh1FYth9qMLezCwCBSsXHQ3LZC90yo+sBpIrU2mHHpoc2NuE17u3RctsrlWXs82WbfaI5IOoPCAOnWq3jsKUe5bYMCrFYYAMIMagcDWl707wDD4khndEe1bEJcfLmGYEKVQiIgQwkR0is/2xtK04GVSbue4z3ZJzqSOz7p4EAHkOIp0ZaQhxam/gv+6+1voeDxd664zvbs3UJMFy9kqoHU50I9VZ/u3ric5M5EuXSf1Lbvr+1HtrjaG0c+GtrcBOVFFsjgAty7Kt4w8+GnXRjY4yWsW8kfkAgnrcu2xp+yHrP+NDLXKyJdeBTI9de2SWZFAliwA8TNWXfjdoWbxuWx3Xlio+zrrp0486CeaMckcb97BUW05HG6W9z4K6zI2UMuVhAOkyNOEg/E1oWG39xFxQyXVIP6C/hWM2uvx+VWbdnaRVxbOoY6eB/A0f8AT4ZSucU/2hUnKtMvW19577qma5pmgwqjQ+rwonssEIJ4ETxnjrr6qq+0lm03hB9/86suCxY7BbnLJmjyX+Vc8MMbqCpfgKE3KOz3CYt7mLwlsKjWS9wuxnMrYfVY1jVgPZWhpWU+hPaQvLiP/buswnkL0NofNX9tarbNeH5crza9h0eiSlZnvZvJdt7R7NFIW6Vti7AIUplB0PMNc99aUrVlFhRjw9w6Nh8cXHHVHKkjTxHuqzxNgy6Cfoz3lvXr+It3WEhVcRHCSn/jWii7WPej7BXbG0c1y26i4joSR3YEMonzX31rk1ZFWh0Umh/PWK7F3rC7X+hdgiFb1xM4CzFtXynhOoArZA9Y/tTdO8m8S4lVHYtcDTmWZazlbuzP1h76KqYOSNRYcu714pCVZkJGhItrHqlppVWdtDGm/c7N7SpmOUFJMDQSQefH10qJpfIiyh7RxoZQ7OJfvZO9PeJ1EiDr486IbFw+Gt2kuu7teukraSCq6NlPCZ4Djp4VULq3XcFyW14kzA+QirttmyFxWAA4Ldf/APQD5V1ujKXsE93tvWkYNc1U8JGg1Ik1O3z3UF5VxFrvADUIBOXjIA4x0qFZ2UuaY5EEA6fWYzp1BHso5szan0Zcq6LIOUcoM93pQShO+Q6E4uPBlO3f3js4HE4kXjcKt2eWEDEhVIhgxGXQr7KtKeknCw5AusqAEnKgAkwOB6mhu9m69rFbSF1bgVL1g3oGpDWsqNMcQQZHrFQhuXbtsx7VxD9mRCnWT9nKeh40Sbq0C406Yd/2oYYhosXTlIB0TnwjvUF3r3rs4pLBtIUNnEI5nLw4Nw8xXmG3FsF0Zrl1S7gQGt8dIkAdTwqPvDhMK2Hvm1cZrq2w0MEUGLiTwUS2nnXW/c6kaFtvFDDYULAErCjryrM7ew7b3JcFyToJIGpnlqePOrzt6+ty3hLjHObllWymDGi6gchqR7aZt4NOKos8ZAg1mCFW2b5LbaivYZ2fsMW0HZgJ+r7tasNxXvbOv21Vb164jrkYggyCEMGIIkayOE8qh4S9Nvpr8KFYzF3LbnsnKwSRwI11+q2hqueJSX2kmLO4SqfReMZvxicLZzHA9ottF7S4uItgSFGcwygkDgSAR51Xf9v88MED/wDZX5W6rGIx1zEAPcvXLjN95iqQOQtrCBfAg01ZtDNxXzkcev8AKlLxvlhZPJjf2I03dzf19o2rubDpaTvW5N4uSSpnuhBAErM8iYmKrDbtdnhLOCuMtzscx+oV1JmSJJB7xEgwYoDhxl7yOQRxKtDa6akdfhNG9n4lvrMxYkcSSTwgamjj49Su9HPyouDilsEbR3ixWEkXWbEWCIAdgXTl3XKkmeEnXxFUfHbR7e61xlVC3BFAVVUcFA8BzrSdubOF8G1MZtJ4xrM+6q3f9Gz6ZLqsJEggggc4iZ0oZ1FhY5Smtmv+j/Yq29lYdXtq4dDcZGUNOclhodPqlRWc+mPAWLF+1bw9pLUoblwIMoJY5U7o0EBW4ferVre8tpVVbIDBQFCluzIAEQAw46Vm29OxPpuNu3rjMAYVUEaKqgQW1nWTp1qaD3Y9xdFA3XsTjLJKswDg6ax0J8AYPqo96Rjf7QvbdgiWlBAJiSbhJ8eAHrq3bO2TasiLaAfE+ZNS2tjmP8+ulTxKeRZH7KglqNGFYBmIknnHr1/A0TwlyHBmNR8a0He/Zds4W4y20DKQ0hQDoddYngTVJTd++U7QWbhTjmymI5+YqmLpbFSi70Xq6mZGHVT7xQ67vHdXAui210tsouZjmEz9kqRz60Rwk5EnjlE+yhOHt929bPJiPj+FPzdJicbotfoK2V2eBe4RBu3mPqQBR781aWBVD3S3hTD4Sza7I91eIYaliWJiPGja75L+bb94fhXzs/D8mWSUuPb+UUepCuwvt7Gdlhbz8MttoPiRA95FZb6NCWN3LDBwWMnmrhh8TVl3t3nW9h+xCsDcJmSPqorXD/hFVj0cIQt0SVhZBESCSPbXoeJhni1NUwZyT6LljlKm3cIYdncVtG5FgrSI1EE1aGesc2nvliUe7ZLqyhmSSgEiSOVans7GdpZtP99Fb2qDV0Wmyrx1aaJ/b0I22o7Wy06l1HAdTz5VPz1A2qmY2D928vvkfGKJxQ7Nj+xlHxu5uPe4zC5ZUE6AMSAOWrLNKrpZ2+pUEW7keSctPzlKh4r4PKbPmKzfLNlHGJPzq+bRwy3nw91VdshdgcyKAe0J7yk5iJ6VTd2ca1q42U5SygTCmYM/aBq3rta4zIpeQ0/YtDlPEJI9RFBF32Ma+CwbJ1EnU+71UsYoMjw99cbMeBApnFjMSAY41SLB1rB2XdGxBvgKGAaw4R4Y5suo1WfEcfZ3isPgDoMHi3fgJxUZzyLkFiTx+qvqqybI3AxFwjMMi82bT2DifdWgbvbmWcKO4Jc8bjQW9X3R4D30iSiNjNpUYvhPR1iHGYYDQ66i/wDx3hr4xRjD7jC2PyuygeGv5b/zYGfdW7KtexSnNfAStGCYhrnaDtEyKqhLdsLCoo+qBOsCi2D6c+P+tWb0pifo4kDVz+kYC6T0iaquEgeyqce4ipNt7OGuxoPZUW/aLsBElgBHu+dLENDHSf8AWpGwla5irCxobij3ifdVN1GyKSudHVj0ZY7P2RVAoE588pqTpoJnThFT29EmLA0eyfAMw+K1ror2of6iZZ6EDEdobpXsKA19QFJgEODJgk6AzwFcWLvAc60P0loPoqk8rog9JVxWWW75nTWrMM+UbZHmgoSpE25eJfXhMVYcCMyaUB2Zgzeu9mGAaXIJ4d22zax4DjVh2JZyLDHX4eFT519xZ438TzAbFuX7pRCoIE96YjQchrxFMbRwjWLptXCCwAMjgQeBE+v2UQxO1Gs3FuW4BHERxHMHqKmb2bPt4vsLod1PZ8UI6yQZB4GR7aizZVijyfRdixvJPiiujFqOLAfH2mnhfXiDm9c+2qbvOr2jcCX7xghRLDjpPADnNVe7irghg7Zo45mn20OHPHLHkjc+J4ZcWatfwyYkdg0gXBlMaRqJ9XAVeLmzEFtUEZQsRGnIR7JrN9xMy4ZHMszEsSzEk94jieAgVZ7u1Lzky8KZ7oA0Gsd7jOpEzwpso8jMcktlYuRmIHAGhlru4i6PvLI89P51NL94+Z+NOV6LjyjR5l7bHkMQOlOrcpgPTitRgEbFYgdsM3BLNw8J7zgqJ9QNS9yTFy7wA7OeQ+0NdOUUEu4nNfuacwvqVY+JNFtkoAmJ/wDhj++tRTleQaltEF8Th7zXjlAPeYMcq5hOhUnmZmKue5GOz4G1+iCn7rED3RWVXsISTBPE8POr5uA5Sw6Gfr5hPiAP4aWpuz0PBaeTiXI36TANlHRlPsYH5VBF2nku/GjUz2cmG4tEbAqMg82/xGlXWxroeyGXUEuR++1eU7kj5OVptHzagKtPCrJgb8vb8yPaIoHewxmfnRPATmt+DD4ipIvZWXHBXePlT2Ds9pcVR9oge0xUXBN8Km7G0vW/11+Iq1iUarhQU0NEMJcJM8qgop51LR6CStBoLUq8Fe1ENM79Ka/lMMfC5/D+NVTDvw8quPpRMHDf9Qe5DVDW6eAFWYv4oTLslR3m9VTN1yBjsPz749pBA98UKt3eOvOpmx7sYqweXaoZ/bFVNXAib/1P7m2V7Xgr2vJPTKt6SLBbAuR9hkf1BgPnWUtbB4cJrY988YtvBXy+soVA6s3dX3mfVWNWzFX+L/FkHk/yLTuLh1bGqp1AVz5ymX4NRXeTY5wzhlJNtuH6Jn6vsjU8daiejLD5sQz/AHbUT4kgAewGtJxGGW4pV1DKeINJzyrIP8dfYZRjHLAGpmxcd3DbPBNR5Hj7/jU/b27bYc5kl7RPmVnk3h41WcRaZQ4UxmUgHwPj7qj8nH6uNxR6Hj5FDIpMqO3sWLhP6TlveT86DuoqTftmTmEHp0phqzBiWLGomeRl9WbkaRugn9ltfq/xGjC8z1+HKhW7Q/s1kD7g/wA+2is6wP8AIqoUir3BDt5n412K8xGjt+sfjXivV66PPfY5FdrpqeA1rnPUjD4E3QRrBEEjx6eNc2krZl1tg3Z+zCbS3CDLy/7xLfA12uPuWi3ZtlLKQTAOgg6TwNH7+GCpoCABHDkOFBb+sAaTNebduzITb7AeJ3hxf5+77QPgKPbo7bLkI7O1wq5JaSYVlyiT4M1BsVs09RS3fHZ4u2P1l/eU/OKxtnpeFkXrR/ZoAuxTq4ioj14HpXI+wcExi9vXh7DG21xFKmSsxGbvcPXSqFjNh27jl2VSTEkgcgB8qVN9dniz+kqUmzIpinbWPgjwI91dsB0ppvV8KxaPHLngXEyOB1HkdanYH/eL+sPjQLY1wraWdOnkTNHdm4tUdXbVUYMQBJgamBzq5O1YjpmvIKcUUJ2JvHYxKg2bqvzgHvDzU6j1ijKa0LZoUFe14vCvaiHGdelC5+Vw8/db3kfhVHAjwotv7eJx17joQOMcFXTXlVcukjkIJ5mffyNWwVRQh7ZKQcqk7MwzXcRaRCMzOsa+M0PYCyQbjBJXMBcOQkHge9xHjUvdfatgY22WxFtOzYOxLQoA1PeOk+HOqHNKPZIoOU+jehxrqqna9JuAfE2rCYhGNwN3gYQERAZjABPejy8RRa9vZhF0bE2AenaJ8jXl0z0gF6U5+iKB+dHuRzrWYWA3n8OHWjvpg39SLAwt+xdCs3aIGDNqNJTmInUHnVCwu+SSouYcrm1DLcIXroCvuq3BNRjTI82KUpWjRdxNpi1i0H2bncPr+r/eA9ta4K+et3d7cGMa30jNZt24uWnAZi5VgYZRwJGuk8K0Q+nXZkwHvHysv84pOdqUrQ3BGUY0zQStZZtTZ5tPcQ/ZJI8uIjzFEb3pvwI0CYhj4Ig+L1SN7N6717Es6F7auQAO7OUCI5wfKkp0UxjydFcx2JBA+8S2vKCdPfNDwNakYyzlKiZ0PxqKR7aG7CmkpUi47H3rWzYRTbZio5EAcTXR9IYVjFk+ZcfhVXs4vtGJaJnxAk9Z5UP2hh3bgCI9/wDOjc10jvTkldhnE73XGuMyW5DGYZtB1gga+yplveUEa22noCD79Kr9pIAmnBVEZyXuSOKbCF/fhkYf2Zis6y4BjwygxWg7t70YfE2x2ZCHgUbQg+3WsuK11stzYvo66a6igyXLticuFSjo2y+AVjSqvtjuFdOVEe0JUMYII5Zh7uHroBtclj9Ux5/IxSIkOLsg4zaYAECfMx8RQY7WCXleIhlPhoQeNdY+w3jQpLBLr0nnXM9TxoLkmuzV1x1tuFxD+2v406DPAg+Rn4VnTWh0HsFcdmv3V/dFT2fa+u/g0eDSrOxcilWmf1X4K6461xbQs6qql2JACxMmvbdsuwVQSxMADiSeFaRut6OMRZYXXUFsuihh3J4zzLRpppqdafFNs+SeiH/Vy4NWWYGoUgx4QPGo1q1lJ1y5RJBEH31d8dZZAFAMnoNZ4H9r4UN2phcNZs3TfxIa8bbAYe1Dvmg5c+WcgniTHPWrOVInMcexfS7nUshBJBViConSCOlXTd70y4vDQt8DEoOZOW4B+uBB9Y9ddjCh1EgGRQzaG7KsDl0pS0Ns2Cz6b9mm0rG5czEa2xaYsp6E/VnyNA9of+oewD+Rwt1+hd0tj2DMazTAej7EMAVuKqzIOs0SsejcqQWcGDJGuvPWhUPk1stL4Dtbj3XYhmJMZS0yZJk+yp1jYNp11ZifZ1jQTpwqdb3hwNxRnsYvDkdFNxAfDIWkeYFdbOv2L1zJh8RbLngjh7TnXkHGvqp/JNCaaZl2/wBu5iEY3C9y7bAgG4zOba8co49yRoRy4+ITDYUsM1tdSAhGUBZ4aCBy86+kbG6C3NMQggagA8Tz1GoFVjfXcTCWSt+0y2rwdYtSIuCQCFQ6hoJMjp66S2r0NVmQvudiQEOXvE6DTlrEUQbdjFsfqx6tK0YoSycB8qKgAcdfGtSNMU2vurct969xbxHIUIu2wsgkkHiMxJ0GhE8xWk+k6yWtIy8QSIjrWTXJnWuejAxZxaHKftLwYHL0nN1JPjzovY2ZYxVy2qi2rvJYW34R1UniYnTrQbd3BpdvqjxB+Nafsbc21ZuLcAkqDExpM61y2cAz6OcvfV5YaieGYaifCagDeBkzK9gZuBOfh7RWlYiAuvSsg3nYvdYjQTyrJqkEm0L6abry0CNAAZgU1tEkISCJBFQrCwQamX9VI61P7jHtEG1t+6pEw45jXUf5mjtreazl7xK+BUkjwkCqw+Hg6SPXXVphzE0ffYKk10y14neHDXpVFaRAUkQPV+FRQwofZw6gyPOpQNOjpCpO2SA1LJTYNPW2rWCzTdk40NZT9XkZ9x1FDdpAEn63DnHwods7awFoAqT4kGKdGMU/dB8VpFbPLUeMmCr5Xq0/qMKhhNQasRggkx7f8j3UHv2xm0AoZ9Hq/T3yyobLCuKdArhkpFH1CeiMzV7TTAzxHtpU3ieW8rsibB3gOBvpiAi3Mk9xtAZBXjyOtaVhP/UPYaA+Euz+iyfMilSpsCBg3fXf18XhiLdgYe2zAsxcNccAzBy6KCYnUzVJ/rCwTs1ARTxAAHwpUqb0KDmBud0eVTUNKlWmlp2Ug7IaV3dXSlSojWZ/idtXLbugY6E6Hz61FTHZ2m4A/ny8q9pULYAZtk3lhcVi7QjgL90r6hmoQ2wBZvrcN57jZhBaSTPUmlSrWtBGi2bslKIu8V7SrEEyp77ANZj9L5GsxuYUTSpVrFSCO7eFjEJ4MK1lr8LSpVyCiVvbO3WGgEcuVUy8ZJkUqVLmGiIRrTjNFKlUsexkjhsODUQ4KDxpUqeAS00AqZZUFDXlKmMnmzxBT1sUqVYMLJsy4gTu8fFfnzp4uY4T6gKVKgPKnqQzcBich9TD8KH3pmlSpcj1/pupNjUmk7EilSpaPoJvQOL0qVKqDxG3Z//Z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6" name="AutoShape 4" descr="data:image/jpeg;base64,/9j/4AAQSkZJRgABAQAAAQABAAD/2wCEAAkGBhQSERQUExQVFRUWFhoYGBUYFxcYFxgXGRgXFxgcFRYXHSYeGBkkGRgYHy8gIycpLCwsFx4xNTAqNSYrLCkBCQoKDgwOGg8PGiwkHCQqLCwpLCkpKSwpKSksLSwsLCksLCwsLCksLCwsLiwpKSwpKSwsKSwpLCwsLCwsKSwpLP/AABEIALcBEwMBIgACEQEDEQH/xAAcAAABBQEBAQAAAAAAAAAAAAAFAAMEBgcCAQj/xABKEAACAQIDBQQGBQgHBwUAAAABAhEAAwQSIQUGMUFREyJhcQeBkaGxwRQyQlLRI1NicoKSwuEVFiSisvDxFzNDRIOT0ghjc4Sz/8QAGgEAAwEBAQEAAAAAAAAAAAAAAgMEAQAFBv/EACwRAAICAgIBAwQBAwUAAAAAAAABAhEDIRIxBBNBUQUiYXEyFIGhIyRCUsH/2gAMAwEAAhEDEQA/ABRavBBr0cYru6o4RSEUEZ6h4gmplyhePxBGnM9KNAsYe5Udnotb2SCBOvXWnk2MnT3mjoCivG5TbvVst7JQfZX2VJt4FRyHsFFRlGf3VJ4An1E0PvbMus2lq4fJG/CtXXDinVs11HUZNb3axLcLL+sR8alWtysUf+GB5sv41qa2adW1W0dRmKej7EnibY/aPyFSrXo1unjdtjyDH5CtIFuuxbrqNpFBs+jAfavnyVI95b5VKX0ZWfzl3+5+FXcJXQSto6inW/RrhhxN0/tAfBakp6PMIPsMfN2+VWsJXvZ1x1Fbtbj4Qf8ABB8yx+dGre6GEHDDWfWgPxqX2dd2dpA3r1oqQbSq0zxDAmR0oXo1DdvYOHXhYsj/AKafhUhcEg4Io8lA+AqFsTb30hnXJlgZhrMrMdKI2b2YxHlS3miml8jJY5RdM5NuoGIsAsZ8PgKl4fFlniAAZj1VzeTvN5/IUePJHIriKY3gMCrOFI0Ommh100PI1crXo6wg49sfO/d+TVWdmr+UXzHxFagoo26FSVsry+j/AAf5tj53rx/jpxdxMF+YB82uH4tR+lQ2bQDXcnBD/lrR81n406u6ODH/ACtj/tJ8xRelWGgwbs4UcMNY/wC1b/CnBsHDjhYs/wDbT8Kn0q44hjZNkcLVsfsL+FVb0gYRVsplVV7x4KB06Vdaqu/6/kU8z8BWpmVszrsq9qRkpUQYBzc65cQK7FwHgQfXTNwjjUqHMHbTxjoB2adp1EgQPM86jbNJuHtGEdBMwacx+IAKrrBOvl/rU6ykCAIpiAZJt6CTTyuImQBUPEqSrDSMpOsaka8/CpG6G4lzFg3LlwhDIXXvae4UfSsxXJ0iYLek8utdgVD23uLicODct3QyoQQAYYheUTEnWndlYrtbauRlJ4jjBrk7NcXHTJSinVWktunVSjMPFWnFWult0E2ptk9p2STPAx9Yk8AI4DjWGB1VrsLQXC7CxLBcx1jiGEieR15/KpWx8W+drVwjMkciCdNdDr665OwnFrtBMJXQWnVHhXYXwrTBoLXQSnshHEV0FrrOI7JTW08MA9wgAM9ormjXwmpjLwqfdwisdQDBpOeMpRqL2FHTsr9vCDDi3pr2WWY4nj8TQ/eDFnDXMNeM5SjqRrE5ZWR5mrdi8JmUwqlgDlzcJ5T4ULxuz8RcQB0sPEnKRIkfVjMNOUnxPSkxw1Jyf9v8DJz5L8glmOXA3iMuZtRyh/5UcvWu83n8hTn0C8cgJtMoJJBWBAkLHdMdZp67b1b9b5CqMcVHSAlK4pfAzgkhx5j4itLFZ1YXvez/ABCtGo5CWtipUqVCYKlSpVxwqVKlXHCqsb9ibK+Z+VWeq3vss2l8z/DXGrsonZV7UnJSrbDMeTHgqSSQ0iBGhGsy06EacuZ4RXqbSbk8ceJ00Hjz6UK/pC3EQZnjPLpFdjH2ch1fPIgQMuWDMmZBmI061Jcvgt4Y/wDsglh8ZmuKW72oq0WyaomFxam4gE6svxq+2xTYXWxGSKXQJ29eaGAkwBp1npHDSRWk7A3curhUUvJWCvZk2cqwCVIU6mftGaz/AGvauKM1poFwrbdYBBVjHBucxEaitS2LtHuCy7ZHAGn3o008OdNbMxRW7Bm28LirujO5UICMpC6Efaj6xkHUjXoKqm6tqMOvHUsdeJEmCfVV027juzFxUIDOsBfbqdeVVnDBLSgEhQBAkxWR7Cy17E1RTqioY2na/OJ7fwpy3tS0dO0T2x8aZTJ7RKcwpMTAJiqxuns65exDFhpAddR3tTGbSdIOnlVqy5lMEagweI1FC9xcW63fo91QrWQcrAEZlZy3DpMx50DG40nJWXe1jctrW2cwEBZ48ek9OA6iqBtq064+08hTcgieggZWPj+NaA7NlLRrnGk8Y8Y0FU/e3aNtMdakFmUZoXl90EcOp+VLclHbL54pZVxirYaVKq+Ku3LG1LV5sty3IC2gWDfVgZgJBXOZkA+NFE3mXnbaPMGg1jFsm1BjMva2ghXJAzKIiChPek6yPGglnhJVFgT+neTi3ODoveDwL28Kv0hg94s0nUkS5IAJAOVUA0Ovf8KGbZ2kMPazkZiSFRfvMeAprYOCupktm47W7aXGYkEC5cuXZTLmJMLbXkeYpvevZr3XwoUGBe1PLhIn1A0zE/t2RyWyI27m0LoDtcgngqNlC+Y509sXaeKsXxh8XDC5PZ3SROYCSrR1HDyq3bMx7hTnSABpGYSY4a8Ryn3VW9sK93GYQkABcRrAbkrHUsBM5eI0rOT9xjxxStFhLnj3Yr0MZGq++i1jZsjXQdI/zFSV2eg5VBl+qYMb423+hfEDJbPOPVUV7fefz/CrE2z15SKF4nBMrGeBOhp/j+dhzuovfwzmgcia+z/EKv8AVHyR7V/xCrt2g6irWJktnVKuO1HUe2uXxCjmPbQt1tgjk14bgHEj20NuYlnPMDoOJ8zXK4WopeXuoqzgorg8CDXVDUw4FSrTkeIpsM9umjiRVe3xH5NfM/w0bbGoNC6g/rD8aB70X1dFCsramYIPTpVJseyqZKVSBapVwwxG9uOWYkXIBJMZeE+ula3D11un93+dah/RdpuAHqJpptiJrBYesHn5VPykhvBP2M+sbm27bo7XDCsDqAOGvGjVraFuYB58Y0pnaOKP0sWwMygxJHUanzHyoXjMNdztB9/hxqzHj1ciWU90g/vCezs27gIJW5MRoDAZfMTm9laBstbGPwyXsveiGGuZH0kSPaPAiqXa2a12zcLgEi2GAJ0kEA8PBpoPu7i3wuJPaFuyJOfK0EcYZY4kGNK3009DFkcab6ZYcfhexxWTWDbLGSTBDCJnwMVG26gawGEGGGo14yPnXTXndb91kKjJKqTmIBZYzHm3WqtgL2a6UlhMgjiDGokV0IVL9GZHcb+R4Uzib4USxqZicIU15HgfZPxqtbSxBa43QaD1fzqmb0Rxj9wfs7/tZtC3bRTE95p5meAjrR7cneYXhduYu6Fh0RWgBEzhiCYGgLLGY88tZo1qpmyrLObiKTraZo69mvaR7FNRzWrZbik+Rv62HZPyd+06/eBDQOuYGIisz3j2hasYsnMLgcSLoIaCpNthpyBTl1qhO/QVJxuFKpYJ+3bLAdB2lxf4ffSsmKMtMs8fzcmF88fa/uXzDYlXUFWDDw+Y5U8bdZvYxLIZViCOYq77F2p2tnMxGZdG5eIPsqHN4zx7XR9V9O+sLyn6c1Uqv8B/d7a72rwts022MQeRP1SPXANXDacqmb7rK3sMfBjWUY3baqwKakR4CQaJYXefEYk3jcuaW7Rui2AFQ9m6MwI59zNVWCE1B8jwPqWXBPPeF/uujVb98XFH6hnQ84mI5032naYq1lH1ZPDhpr5aGPXQzCNetW+6AyEBhnMMoIBAMTMVD/recETcu2jcW40MymChEGADoR3hzGopflxyvFKOJXIieRKJole0J2BvRh8YmaxcDdVOjr+sp19fCi1fEyxyg+MlTF3Yqj45JRuoEj1a1IrxlnTrRwdNNHA3H4G1cw4OUQ4hhJ16jj1FVz+qmG/N/wB5/wAasOHJ7Ag8rke6mCtfcePPnijL5QPH2Af9VcP+b/vN+NFN39gWrdwuiAELEyTxPifCnoonsm3Csep+A/GaDypVjoySSRKFunlXSkopxRXn41sUcMleKtPV6KqWK3ZhSd5N27DXy7WwWcAky2p+ryPhVh2bgLdm0iKEXKo00nxknXjpS21hc1yzHNoPlofgDXOL2QYYoYZlcSANJ7y8SNA2scyeVUO0kkNjxfZLN1BoXUHp3a9oTf3ddmzdoQTE6DiAAToeZ19dKlXP8FCjhrc/8GZbk7e+l4fN2eQoxVgAck6EZJ4CDw5eyim08YtpJYgSYHi0GAPZ7qKbLvJh8P2SBOyXukRJdzxJI+0TrWT7bv3sRjLjufyNtWForJQZoXU/fgkmenSqvT++ib1ft0ENkXg+IctB0J98fA0N25igl5gJgR7CKmbt7LIzsCDwE8OPT3UO2gim8wddeHPiP9Ku9iUtuAxhhVAJLJk4/eXKPeRVQxmNh2HeBkzV3wfZoEaPqhW58oNV/erC20xuIC6DtG4TwNC9MPuJYcPiR9GutPAWxr1Ovyo+buy7mBRk+j9uo0HdF/tYhgR9ZgTm1OkeVBL+GT6JcAMS9v3B/wAapuz8PluzCcx9rQRMjXjpQ1t/sKb0l+P/AFk/aF0t9IYaJbIjpIHe+NUhfGrfgcarm6nLMLg8SrAmevAVuGx1t3UAZEYcIKqw9hFZOVaNx4+SbPnndbAWrl64Lwcotp27nHMPq8jpJq1bibkZxaxTPEl1FvLOZSrW21nTUnkauOP+jWtsHDW1tWDfwN1CVVUDO7DLIEAmFbxpbCvIu00wVuGTCYMqxMf7wtaZj5jT1zUc/IXJ4mtpX+x2FRjO5GbYH0bYi7gXxisgRQxyGc7KmjEaRyOk8qnbV3HxN7BYfE21U2rWFGbvANo1x2IXmACDVp3h2s1i59AsEFbWCZLg5F7mUnSNTlj9817i94vo9pcCrStrZz9qSNC7qsexZ1/TpP8AuHFTdbev0djXOThHsxyIqbs7EEJcWdCVn1TU7djc3E48ucOqsEgMWdVgnUcTJ4cqe2xutewLZL4UM3eGVswjhxFejSb2JuUVaIBWp+wMQFvrn+o+a2/6txTbb3NPqoWt2DBp7DXQlxS3AMD7CDrRtaAi9m+brXhicFYuEQSsEdCpKkeUgmqbv5iA1y1glYBrmrtEwWJyL5sQoJ5A1btygvZ4iyP+DibqD9R27VI9T+6sl3ixhvbUJUz/AGgKp/RV1UH2KDXKmuS7Ntp8PayvYbFPbYNbZlYRBBII9Y1FbN6OvSJ9IHYYph2w+o/DtB0MaZx7/Ma42zaz1Nc4bFFXDKSCpBBHEEagjxqPy/Dh5MKkt+zOUuLPqkV7QLc3eRcbhbd0EZ4AuL0cDXTkDxHgaO18RPG8cnGXaKk7BcQby/pK3+fbTLUts3TbfMOBAB1jSdTPhx9VQ/6Q8B7Zr6r6ZLngr4MlJRJUUVwIi2vt9uvzrOt69v461esfR0smzde3aYkMzh7j5RpI0iPXWlIsQBwFH5b2ogSlfQ/bqFtraTWQmRQzO0QTAAALEkgHkPfU63QPbmI/tNtdO5aZjInV2VRp+y1ZgxqWhd12G8Fez21aIkcOnX30/loXu7iS1tweKXGGmmhh19zCi1VqFaMOHtAkHoZHsI+demuMSTkaOOUx5xpVOwW873LqISwmeY5AnkKJRbejvYLbQ29kuMvT8BXtem0DqQCepAr2i9D8hrLH4McbeBkkG+bsXHAkroFIAJyiJOuvhQPa22LoVrAdFsSpHZjvMWBJzEc5nSKGY7DQXDfWUkesaH1VB2dZbLcKnWV05xqJFMjjqViedxouOykNq0o7+uusc+UVXttM7OHWTLEacjGlH9l2/wAkFKlh1Lcj7qDbbxIRwskRJ166VQCWLLc7IaN9UcvChe1tn4q5ea6ti8yuAZ7JiJygNBAjiDU27vTbUG1F1mCrOS1mAJUMNcw69KtuwvTFasYe3a+iY12QEEi0ACSSdJaefuoJS1oJFc2xi7lrDEOjLLAjMpWYRgePiy1VsBiJzkgwF+JAir1vjv8AjaCoq4HHLlzTNoNObLHA8oqppdCqtq5h8RaN54V7lsICwHDjPP31ykYx/dy2ouOAEBy/VmZHOdK0/dXaBFoKOPj04D4VnWyN3HCi4GI5gDuyP5jrNPYXfMYa+iue5qJnVdZIboNQR5mlZY2rRRgmovYO9KeBvfTTfcHI4UKw4d0RB6GdaGbuX3R81q49ly9pe0Qwyq9xUePU3urXsS9jH2chysrD3jhHjWcbX3TuYAXHYzaIXKwMNmF220HocqsZiNOVBB3pm5YVtGiH0NMbjXP6SxOdjq5S3mJnWW4nUUn9CpJYnaOJLMMrErblhoAD1EAaeFaLbRX1lvU7D4Gujgx1f99//KstiunaMk3g9HF3ZmBxOIw20MUGtpnyLlRWggHNk492aBekrGdsuDuzOewpPXMVRj7ya1jfKzduYPGJC9mcPe+9mkW2KxOh1FYth9qMLezCwCBSsXHQ3LZC90yo+sBpIrU2mHHpoc2NuE17u3RctsrlWXs82WbfaI5IOoPCAOnWq3jsKUe5bYMCrFYYAMIMagcDWl707wDD4khndEe1bEJcfLmGYEKVQiIgQwkR0is/2xtK04GVSbue4z3ZJzqSOz7p4EAHkOIp0ZaQhxam/gv+6+1voeDxd664zvbs3UJMFy9kqoHU50I9VZ/u3ric5M5EuXSf1Lbvr+1HtrjaG0c+GtrcBOVFFsjgAty7Kt4w8+GnXRjY4yWsW8kfkAgnrcu2xp+yHrP+NDLXKyJdeBTI9de2SWZFAliwA8TNWXfjdoWbxuWx3Xlio+zrrp0486CeaMckcb97BUW05HG6W9z4K6zI2UMuVhAOkyNOEg/E1oWG39xFxQyXVIP6C/hWM2uvx+VWbdnaRVxbOoY6eB/A0f8AT4ZSucU/2hUnKtMvW19577qma5pmgwqjQ+rwonssEIJ4ETxnjrr6qq+0lm03hB9/86suCxY7BbnLJmjyX+Vc8MMbqCpfgKE3KOz3CYt7mLwlsKjWS9wuxnMrYfVY1jVgPZWhpWU+hPaQvLiP/buswnkL0NofNX9tarbNeH5crza9h0eiSlZnvZvJdt7R7NFIW6Vti7AIUplB0PMNc99aUrVlFhRjw9w6Nh8cXHHVHKkjTxHuqzxNgy6Cfoz3lvXr+It3WEhVcRHCSn/jWii7WPej7BXbG0c1y26i4joSR3YEMonzX31rk1ZFWh0Umh/PWK7F3rC7X+hdgiFb1xM4CzFtXynhOoArZA9Y/tTdO8m8S4lVHYtcDTmWZazlbuzP1h76KqYOSNRYcu714pCVZkJGhItrHqlppVWdtDGm/c7N7SpmOUFJMDQSQefH10qJpfIiyh7RxoZQ7OJfvZO9PeJ1EiDr486IbFw+Gt2kuu7teukraSCq6NlPCZ4Djp4VULq3XcFyW14kzA+QirttmyFxWAA4Ldf/APQD5V1ujKXsE93tvWkYNc1U8JGg1Ik1O3z3UF5VxFrvADUIBOXjIA4x0qFZ2UuaY5EEA6fWYzp1BHso5szan0Zcq6LIOUcoM93pQShO+Q6E4uPBlO3f3js4HE4kXjcKt2eWEDEhVIhgxGXQr7KtKeknCw5AusqAEnKgAkwOB6mhu9m69rFbSF1bgVL1g3oGpDWsqNMcQQZHrFQhuXbtsx7VxD9mRCnWT9nKeh40Sbq0C406Yd/2oYYhosXTlIB0TnwjvUF3r3rs4pLBtIUNnEI5nLw4Nw8xXmG3FsF0Zrl1S7gQGt8dIkAdTwqPvDhMK2Hvm1cZrq2w0MEUGLiTwUS2nnXW/c6kaFtvFDDYULAErCjryrM7ew7b3JcFyToJIGpnlqePOrzt6+ty3hLjHObllWymDGi6gchqR7aZt4NOKos8ZAg1mCFW2b5LbaivYZ2fsMW0HZgJ+r7tasNxXvbOv21Vb164jrkYggyCEMGIIkayOE8qh4S9Nvpr8KFYzF3LbnsnKwSRwI11+q2hqueJSX2kmLO4SqfReMZvxicLZzHA9ottF7S4uItgSFGcwygkDgSAR51Xf9v88MED/wDZX5W6rGIx1zEAPcvXLjN95iqQOQtrCBfAg01ZtDNxXzkcev8AKlLxvlhZPJjf2I03dzf19o2rubDpaTvW5N4uSSpnuhBAErM8iYmKrDbtdnhLOCuMtzscx+oV1JmSJJB7xEgwYoDhxl7yOQRxKtDa6akdfhNG9n4lvrMxYkcSSTwgamjj49Su9HPyouDilsEbR3ixWEkXWbEWCIAdgXTl3XKkmeEnXxFUfHbR7e61xlVC3BFAVVUcFA8BzrSdubOF8G1MZtJ4xrM+6q3f9Gz6ZLqsJEggggc4iZ0oZ1FhY5Smtmv+j/Yq29lYdXtq4dDcZGUNOclhodPqlRWc+mPAWLF+1bw9pLUoblwIMoJY5U7o0EBW4ferVre8tpVVbIDBQFCluzIAEQAw46Vm29OxPpuNu3rjMAYVUEaKqgQW1nWTp1qaD3Y9xdFA3XsTjLJKswDg6ax0J8AYPqo96Rjf7QvbdgiWlBAJiSbhJ8eAHrq3bO2TasiLaAfE+ZNS2tjmP8+ulTxKeRZH7KglqNGFYBmIknnHr1/A0TwlyHBmNR8a0He/Zds4W4y20DKQ0hQDoddYngTVJTd++U7QWbhTjmymI5+YqmLpbFSi70Xq6mZGHVT7xQ67vHdXAui210tsouZjmEz9kqRz60Rwk5EnjlE+yhOHt929bPJiPj+FPzdJicbotfoK2V2eBe4RBu3mPqQBR781aWBVD3S3hTD4Sza7I91eIYaliWJiPGja75L+bb94fhXzs/D8mWSUuPb+UUepCuwvt7Gdlhbz8MttoPiRA95FZb6NCWN3LDBwWMnmrhh8TVl3t3nW9h+xCsDcJmSPqorXD/hFVj0cIQt0SVhZBESCSPbXoeJhni1NUwZyT6LljlKm3cIYdncVtG5FgrSI1EE1aGesc2nvliUe7ZLqyhmSSgEiSOVans7GdpZtP99Fb2qDV0Wmyrx1aaJ/b0I22o7Wy06l1HAdTz5VPz1A2qmY2D928vvkfGKJxQ7Nj+xlHxu5uPe4zC5ZUE6AMSAOWrLNKrpZ2+pUEW7keSctPzlKh4r4PKbPmKzfLNlHGJPzq+bRwy3nw91VdshdgcyKAe0J7yk5iJ6VTd2ca1q42U5SygTCmYM/aBq3rta4zIpeQ0/YtDlPEJI9RFBF32Ma+CwbJ1EnU+71UsYoMjw99cbMeBApnFjMSAY41SLB1rB2XdGxBvgKGAaw4R4Y5suo1WfEcfZ3isPgDoMHi3fgJxUZzyLkFiTx+qvqqybI3AxFwjMMi82bT2DifdWgbvbmWcKO4Jc8bjQW9X3R4D30iSiNjNpUYvhPR1iHGYYDQ66i/wDx3hr4xRjD7jC2PyuygeGv5b/zYGfdW7KtexSnNfAStGCYhrnaDtEyKqhLdsLCoo+qBOsCi2D6c+P+tWb0pifo4kDVz+kYC6T0iaquEgeyqce4ipNt7OGuxoPZUW/aLsBElgBHu+dLENDHSf8AWpGwla5irCxobij3ifdVN1GyKSudHVj0ZY7P2RVAoE588pqTpoJnThFT29EmLA0eyfAMw+K1ror2of6iZZ6EDEdobpXsKA19QFJgEODJgk6AzwFcWLvAc60P0loPoqk8rog9JVxWWW75nTWrMM+UbZHmgoSpE25eJfXhMVYcCMyaUB2Zgzeu9mGAaXIJ4d22zax4DjVh2JZyLDHX4eFT519xZ438TzAbFuX7pRCoIE96YjQchrxFMbRwjWLptXCCwAMjgQeBE+v2UQxO1Gs3FuW4BHERxHMHqKmb2bPt4vsLod1PZ8UI6yQZB4GR7aizZVijyfRdixvJPiiujFqOLAfH2mnhfXiDm9c+2qbvOr2jcCX7xghRLDjpPADnNVe7irghg7Zo45mn20OHPHLHkjc+J4ZcWatfwyYkdg0gXBlMaRqJ9XAVeLmzEFtUEZQsRGnIR7JrN9xMy4ZHMszEsSzEk94jieAgVZ7u1Lzky8KZ7oA0Gsd7jOpEzwpso8jMcktlYuRmIHAGhlru4i6PvLI89P51NL94+Z+NOV6LjyjR5l7bHkMQOlOrcpgPTitRgEbFYgdsM3BLNw8J7zgqJ9QNS9yTFy7wA7OeQ+0NdOUUEu4nNfuacwvqVY+JNFtkoAmJ/wDhj++tRTleQaltEF8Th7zXjlAPeYMcq5hOhUnmZmKue5GOz4G1+iCn7rED3RWVXsISTBPE8POr5uA5Sw6Gfr5hPiAP4aWpuz0PBaeTiXI36TANlHRlPsYH5VBF2nku/GjUz2cmG4tEbAqMg82/xGlXWxroeyGXUEuR++1eU7kj5OVptHzagKtPCrJgb8vb8yPaIoHewxmfnRPATmt+DD4ipIvZWXHBXePlT2Ds9pcVR9oge0xUXBN8Km7G0vW/11+Iq1iUarhQU0NEMJcJM8qgop51LR6CStBoLUq8Fe1ENM79Ka/lMMfC5/D+NVTDvw8quPpRMHDf9Qe5DVDW6eAFWYv4oTLslR3m9VTN1yBjsPz749pBA98UKt3eOvOpmx7sYqweXaoZ/bFVNXAib/1P7m2V7Xgr2vJPTKt6SLBbAuR9hkf1BgPnWUtbB4cJrY988YtvBXy+soVA6s3dX3mfVWNWzFX+L/FkHk/yLTuLh1bGqp1AVz5ymX4NRXeTY5wzhlJNtuH6Jn6vsjU8daiejLD5sQz/AHbUT4kgAewGtJxGGW4pV1DKeINJzyrIP8dfYZRjHLAGpmxcd3DbPBNR5Hj7/jU/b27bYc5kl7RPmVnk3h41WcRaZQ4UxmUgHwPj7qj8nH6uNxR6Hj5FDIpMqO3sWLhP6TlveT86DuoqTftmTmEHp0phqzBiWLGomeRl9WbkaRugn9ltfq/xGjC8z1+HKhW7Q/s1kD7g/wA+2is6wP8AIqoUir3BDt5n412K8xGjt+sfjXivV66PPfY5FdrpqeA1rnPUjD4E3QRrBEEjx6eNc2krZl1tg3Z+zCbS3CDLy/7xLfA12uPuWi3ZtlLKQTAOgg6TwNH7+GCpoCABHDkOFBb+sAaTNebduzITb7AeJ3hxf5+77QPgKPbo7bLkI7O1wq5JaSYVlyiT4M1BsVs09RS3fHZ4u2P1l/eU/OKxtnpeFkXrR/ZoAuxTq4ioj14HpXI+wcExi9vXh7DG21xFKmSsxGbvcPXSqFjNh27jl2VSTEkgcgB8qVN9dniz+kqUmzIpinbWPgjwI91dsB0ppvV8KxaPHLngXEyOB1HkdanYH/eL+sPjQLY1wraWdOnkTNHdm4tUdXbVUYMQBJgamBzq5O1YjpmvIKcUUJ2JvHYxKg2bqvzgHvDzU6j1ijKa0LZoUFe14vCvaiHGdelC5+Vw8/db3kfhVHAjwotv7eJx17joQOMcFXTXlVcukjkIJ5mffyNWwVRQh7ZKQcqk7MwzXcRaRCMzOsa+M0PYCyQbjBJXMBcOQkHge9xHjUvdfatgY22WxFtOzYOxLQoA1PeOk+HOqHNKPZIoOU+jehxrqqna9JuAfE2rCYhGNwN3gYQERAZjABPejy8RRa9vZhF0bE2AenaJ8jXl0z0gF6U5+iKB+dHuRzrWYWA3n8OHWjvpg39SLAwt+xdCs3aIGDNqNJTmInUHnVCwu+SSouYcrm1DLcIXroCvuq3BNRjTI82KUpWjRdxNpi1i0H2bncPr+r/eA9ta4K+et3d7cGMa30jNZt24uWnAZi5VgYZRwJGuk8K0Q+nXZkwHvHysv84pOdqUrQ3BGUY0zQStZZtTZ5tPcQ/ZJI8uIjzFEb3pvwI0CYhj4Ig+L1SN7N6717Es6F7auQAO7OUCI5wfKkp0UxjydFcx2JBA+8S2vKCdPfNDwNakYyzlKiZ0PxqKR7aG7CmkpUi47H3rWzYRTbZio5EAcTXR9IYVjFk+ZcfhVXs4vtGJaJnxAk9Z5UP2hh3bgCI9/wDOjc10jvTkldhnE73XGuMyW5DGYZtB1gga+yplveUEa22noCD79Kr9pIAmnBVEZyXuSOKbCF/fhkYf2Zis6y4BjwygxWg7t70YfE2x2ZCHgUbQg+3WsuK11stzYvo66a6igyXLticuFSjo2y+AVjSqvtjuFdOVEe0JUMYII5Zh7uHroBtclj9Ux5/IxSIkOLsg4zaYAECfMx8RQY7WCXleIhlPhoQeNdY+w3jQpLBLr0nnXM9TxoLkmuzV1x1tuFxD+2v406DPAg+Rn4VnTWh0HsFcdmv3V/dFT2fa+u/g0eDSrOxcilWmf1X4K6461xbQs6qql2JACxMmvbdsuwVQSxMADiSeFaRut6OMRZYXXUFsuihh3J4zzLRpppqdafFNs+SeiH/Vy4NWWYGoUgx4QPGo1q1lJ1y5RJBEH31d8dZZAFAMnoNZ4H9r4UN2phcNZs3TfxIa8bbAYe1Dvmg5c+WcgniTHPWrOVInMcexfS7nUshBJBViConSCOlXTd70y4vDQt8DEoOZOW4B+uBB9Y9ddjCh1EgGRQzaG7KsDl0pS0Ns2Cz6b9mm0rG5czEa2xaYsp6E/VnyNA9of+oewD+Rwt1+hd0tj2DMazTAej7EMAVuKqzIOs0SsejcqQWcGDJGuvPWhUPk1stL4Dtbj3XYhmJMZS0yZJk+yp1jYNp11ZifZ1jQTpwqdb3hwNxRnsYvDkdFNxAfDIWkeYFdbOv2L1zJh8RbLngjh7TnXkHGvqp/JNCaaZl2/wBu5iEY3C9y7bAgG4zOba8co49yRoRy4+ITDYUsM1tdSAhGUBZ4aCBy86+kbG6C3NMQggagA8Tz1GoFVjfXcTCWSt+0y2rwdYtSIuCQCFQ6hoJMjp66S2r0NVmQvudiQEOXvE6DTlrEUQbdjFsfqx6tK0YoSycB8qKgAcdfGtSNMU2vurct969xbxHIUIu2wsgkkHiMxJ0GhE8xWk+k6yWtIy8QSIjrWTXJnWuejAxZxaHKftLwYHL0nN1JPjzovY2ZYxVy2qi2rvJYW34R1UniYnTrQbd3BpdvqjxB+Nafsbc21ZuLcAkqDExpM61y2cAz6OcvfV5YaieGYaifCagDeBkzK9gZuBOfh7RWlYiAuvSsg3nYvdYjQTyrJqkEm0L6abry0CNAAZgU1tEkISCJBFQrCwQamX9VI61P7jHtEG1t+6pEw45jXUf5mjtreazl7xK+BUkjwkCqw+Hg6SPXXVphzE0ffYKk10y14neHDXpVFaRAUkQPV+FRQwofZw6gyPOpQNOjpCpO2SA1LJTYNPW2rWCzTdk40NZT9XkZ9x1FDdpAEn63DnHwods7awFoAqT4kGKdGMU/dB8VpFbPLUeMmCr5Xq0/qMKhhNQasRggkx7f8j3UHv2xm0AoZ9Hq/T3yyobLCuKdArhkpFH1CeiMzV7TTAzxHtpU3ieW8rsibB3gOBvpiAi3Mk9xtAZBXjyOtaVhP/UPYaA+Euz+iyfMilSpsCBg3fXf18XhiLdgYe2zAsxcNccAzBy6KCYnUzVJ/rCwTs1ARTxAAHwpUqb0KDmBud0eVTUNKlWmlp2Ug7IaV3dXSlSojWZ/idtXLbugY6E6Hz61FTHZ2m4A/ny8q9pULYAZtk3lhcVi7QjgL90r6hmoQ2wBZvrcN57jZhBaSTPUmlSrWtBGi2bslKIu8V7SrEEyp77ANZj9L5GsxuYUTSpVrFSCO7eFjEJ4MK1lr8LSpVyCiVvbO3WGgEcuVUy8ZJkUqVLmGiIRrTjNFKlUsexkjhsODUQ4KDxpUqeAS00AqZZUFDXlKmMnmzxBT1sUqVYMLJsy4gTu8fFfnzp4uY4T6gKVKgPKnqQzcBich9TD8KH3pmlSpcj1/pupNjUmk7EilSpaPoJvQOL0qVKqDxG3Z//Z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710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697187"/>
            <a:ext cx="5473700" cy="220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34" y="3001699"/>
            <a:ext cx="5508625" cy="237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3337721"/>
            <a:ext cx="3155950" cy="172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7" y="1416844"/>
            <a:ext cx="1633537" cy="116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Box 15"/>
          <p:cNvSpPr txBox="1">
            <a:spLocks noChangeArrowheads="1"/>
          </p:cNvSpPr>
          <p:nvPr/>
        </p:nvSpPr>
        <p:spPr bwMode="auto">
          <a:xfrm>
            <a:off x="0" y="997479"/>
            <a:ext cx="33480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/>
              <a:t>SIR RICHARD BRANSON</a:t>
            </a:r>
          </a:p>
        </p:txBody>
      </p:sp>
      <p:sp>
        <p:nvSpPr>
          <p:cNvPr id="47112" name="1 Título"/>
          <p:cNvSpPr txBox="1">
            <a:spLocks/>
          </p:cNvSpPr>
          <p:nvPr/>
        </p:nvSpPr>
        <p:spPr bwMode="auto">
          <a:xfrm>
            <a:off x="900113" y="-15875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 smtClean="0">
                <a:solidFill>
                  <a:srgbClr val="C00000"/>
                </a:solidFill>
              </a:rPr>
              <a:t>Redes de Contactos</a:t>
            </a:r>
            <a:endParaRPr lang="es-PE" sz="2800" b="1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" y="-7732"/>
            <a:ext cx="184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25577"/>
                </a:solidFill>
                <a:latin typeface="Arial"/>
              </a:rPr>
              <a:t>@</a:t>
            </a:r>
            <a:r>
              <a:rPr lang="en-US" sz="2800" b="1" dirty="0" err="1">
                <a:solidFill>
                  <a:srgbClr val="325577"/>
                </a:solidFill>
                <a:latin typeface="Arial"/>
              </a:rPr>
              <a:t>urteaga</a:t>
            </a:r>
            <a:endParaRPr lang="es-ES_tradnl" sz="2800" dirty="0">
              <a:solidFill>
                <a:srgbClr val="32557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6349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4"/>
          <p:cNvSpPr>
            <a:spLocks noChangeArrowheads="1"/>
          </p:cNvSpPr>
          <p:nvPr/>
        </p:nvSpPr>
        <p:spPr bwMode="auto">
          <a:xfrm>
            <a:off x="0" y="861220"/>
            <a:ext cx="9144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 dirty="0"/>
              <a:t>HARVARD UNIVERSITY – HBS FIELD PROGRAM</a:t>
            </a:r>
          </a:p>
          <a:p>
            <a:pPr algn="ctr"/>
            <a:r>
              <a:rPr lang="en-US" sz="2400" b="1" dirty="0" smtClean="0"/>
              <a:t>2014, 2015, 2016</a:t>
            </a:r>
            <a:endParaRPr lang="en-US" sz="2400" dirty="0"/>
          </a:p>
        </p:txBody>
      </p:sp>
      <p:sp>
        <p:nvSpPr>
          <p:cNvPr id="18434" name="1 Título"/>
          <p:cNvSpPr txBox="1">
            <a:spLocks/>
          </p:cNvSpPr>
          <p:nvPr/>
        </p:nvSpPr>
        <p:spPr bwMode="auto">
          <a:xfrm>
            <a:off x="11" y="-83342"/>
            <a:ext cx="9180513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r>
              <a:rPr lang="es-MX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Harvard Business School</a:t>
            </a:r>
          </a:p>
          <a:p>
            <a:pPr algn="r" eaLnBrk="1" hangingPunct="1"/>
            <a:r>
              <a:rPr lang="es-MX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Global Field Program Partner </a:t>
            </a:r>
          </a:p>
          <a:p>
            <a:pPr algn="r" eaLnBrk="1" hangingPunct="1"/>
            <a:endParaRPr lang="es-PE" sz="2800" b="1" dirty="0">
              <a:solidFill>
                <a:srgbClr val="40404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843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8" y="1957917"/>
            <a:ext cx="7658100" cy="110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Content Placeholder 2"/>
          <p:cNvSpPr>
            <a:spLocks noGrp="1"/>
          </p:cNvSpPr>
          <p:nvPr>
            <p:ph idx="1"/>
          </p:nvPr>
        </p:nvSpPr>
        <p:spPr>
          <a:xfrm>
            <a:off x="684232" y="3337719"/>
            <a:ext cx="7704137" cy="2999052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en-US" sz="2800" dirty="0" smtClean="0">
                <a:latin typeface="Calibri" charset="0"/>
                <a:ea typeface="MS PGothic" charset="0"/>
              </a:rPr>
              <a:t>Un </a:t>
            </a:r>
            <a:r>
              <a:rPr lang="en-US" sz="2800" dirty="0" err="1" smtClean="0">
                <a:latin typeface="Calibri" charset="0"/>
                <a:ea typeface="MS PGothic" charset="0"/>
              </a:rPr>
              <a:t>equipo</a:t>
            </a:r>
            <a:r>
              <a:rPr lang="en-US" sz="2800" dirty="0" smtClean="0">
                <a:latin typeface="Calibri" charset="0"/>
                <a:ea typeface="MS PGothic" charset="0"/>
              </a:rPr>
              <a:t> del MBA de HBS </a:t>
            </a:r>
            <a:r>
              <a:rPr lang="en-US" sz="2800" dirty="0" err="1" smtClean="0">
                <a:latin typeface="Calibri" charset="0"/>
                <a:ea typeface="MS PGothic" charset="0"/>
              </a:rPr>
              <a:t>trabajan</a:t>
            </a:r>
            <a:r>
              <a:rPr lang="en-US" sz="2800" dirty="0" smtClean="0">
                <a:latin typeface="Calibri" charset="0"/>
                <a:ea typeface="MS PGothic" charset="0"/>
              </a:rPr>
              <a:t> con CinePapaya un </a:t>
            </a:r>
            <a:r>
              <a:rPr lang="en-US" sz="2800" dirty="0" err="1" smtClean="0">
                <a:latin typeface="Calibri" charset="0"/>
                <a:ea typeface="MS PGothic" charset="0"/>
              </a:rPr>
              <a:t>proyecto</a:t>
            </a:r>
            <a:r>
              <a:rPr lang="en-US" sz="2800" dirty="0" smtClean="0">
                <a:latin typeface="Calibri" charset="0"/>
                <a:ea typeface="MS PGothic" charset="0"/>
              </a:rPr>
              <a:t> de </a:t>
            </a:r>
            <a:r>
              <a:rPr lang="en-US" sz="2800" dirty="0" err="1" smtClean="0">
                <a:latin typeface="Calibri" charset="0"/>
                <a:ea typeface="MS PGothic" charset="0"/>
              </a:rPr>
              <a:t>innovación</a:t>
            </a:r>
            <a:r>
              <a:rPr lang="en-US" sz="2800" dirty="0" smtClean="0">
                <a:latin typeface="Calibri" charset="0"/>
                <a:ea typeface="MS PGothic" charset="0"/>
              </a:rPr>
              <a:t> y </a:t>
            </a:r>
            <a:r>
              <a:rPr lang="en-US" sz="2800" dirty="0" err="1" smtClean="0">
                <a:latin typeface="Calibri" charset="0"/>
                <a:ea typeface="MS PGothic" charset="0"/>
              </a:rPr>
              <a:t>planeamiento</a:t>
            </a:r>
            <a:r>
              <a:rPr lang="en-US" sz="2800" dirty="0" smtClean="0">
                <a:latin typeface="Calibri" charset="0"/>
                <a:ea typeface="MS PGothic" charset="0"/>
              </a:rPr>
              <a:t> </a:t>
            </a:r>
            <a:r>
              <a:rPr lang="en-US" sz="2800" dirty="0" err="1" smtClean="0">
                <a:latin typeface="Calibri" charset="0"/>
                <a:ea typeface="MS PGothic" charset="0"/>
              </a:rPr>
              <a:t>estratégico</a:t>
            </a:r>
            <a:r>
              <a:rPr lang="en-US" sz="2800" dirty="0" smtClean="0">
                <a:latin typeface="Calibri" charset="0"/>
                <a:ea typeface="MS PGothic" charset="0"/>
              </a:rPr>
              <a:t>, </a:t>
            </a:r>
            <a:r>
              <a:rPr lang="en-US" sz="2800" dirty="0" err="1" smtClean="0">
                <a:latin typeface="Calibri" charset="0"/>
                <a:ea typeface="MS PGothic" charset="0"/>
              </a:rPr>
              <a:t>incluyendo</a:t>
            </a:r>
            <a:r>
              <a:rPr lang="en-US" sz="2800" dirty="0" smtClean="0">
                <a:latin typeface="Calibri" charset="0"/>
                <a:ea typeface="MS PGothic" charset="0"/>
              </a:rPr>
              <a:t> </a:t>
            </a:r>
            <a:r>
              <a:rPr lang="en-US" sz="2800" dirty="0" err="1" smtClean="0">
                <a:latin typeface="Calibri" charset="0"/>
                <a:ea typeface="MS PGothic" charset="0"/>
              </a:rPr>
              <a:t>una</a:t>
            </a:r>
            <a:r>
              <a:rPr lang="en-US" sz="2800" dirty="0" smtClean="0">
                <a:latin typeface="Calibri" charset="0"/>
                <a:ea typeface="MS PGothic" charset="0"/>
              </a:rPr>
              <a:t> </a:t>
            </a:r>
            <a:r>
              <a:rPr lang="en-US" sz="2800" dirty="0" err="1" smtClean="0">
                <a:latin typeface="Calibri" charset="0"/>
                <a:ea typeface="MS PGothic" charset="0"/>
              </a:rPr>
              <a:t>semana</a:t>
            </a:r>
            <a:r>
              <a:rPr lang="en-US" sz="2800" dirty="0" smtClean="0">
                <a:latin typeface="Calibri" charset="0"/>
                <a:ea typeface="MS PGothic" charset="0"/>
              </a:rPr>
              <a:t> en </a:t>
            </a:r>
            <a:r>
              <a:rPr lang="en-US" sz="2800" dirty="0" err="1" smtClean="0">
                <a:latin typeface="Calibri" charset="0"/>
                <a:ea typeface="MS PGothic" charset="0"/>
              </a:rPr>
              <a:t>nuestras</a:t>
            </a:r>
            <a:r>
              <a:rPr lang="en-US" sz="2800" dirty="0" smtClean="0">
                <a:latin typeface="Calibri" charset="0"/>
                <a:ea typeface="MS PGothic" charset="0"/>
              </a:rPr>
              <a:t> oficinas en Peru </a:t>
            </a:r>
            <a:r>
              <a:rPr lang="en-US" sz="2800" dirty="0" err="1" smtClean="0">
                <a:latin typeface="Calibri" charset="0"/>
                <a:ea typeface="MS PGothic" charset="0"/>
              </a:rPr>
              <a:t>cada</a:t>
            </a:r>
            <a:r>
              <a:rPr lang="en-US" sz="2800" dirty="0" smtClean="0">
                <a:latin typeface="Calibri" charset="0"/>
                <a:ea typeface="MS PGothic" charset="0"/>
              </a:rPr>
              <a:t> </a:t>
            </a:r>
            <a:r>
              <a:rPr lang="en-US" sz="2800" dirty="0" err="1" smtClean="0">
                <a:latin typeface="Calibri" charset="0"/>
                <a:ea typeface="MS PGothic" charset="0"/>
              </a:rPr>
              <a:t>enero</a:t>
            </a:r>
            <a:r>
              <a:rPr lang="en-US" sz="2800" dirty="0" smtClean="0">
                <a:latin typeface="Calibri" charset="0"/>
                <a:ea typeface="MS PGothic" charset="0"/>
              </a:rPr>
              <a:t>. </a:t>
            </a:r>
            <a:endParaRPr lang="en-US" sz="2800" dirty="0">
              <a:latin typeface="Calibri" charset="0"/>
              <a:ea typeface="MS PGothic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-7732"/>
            <a:ext cx="184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25577"/>
                </a:solidFill>
                <a:latin typeface="Arial"/>
              </a:rPr>
              <a:t>@</a:t>
            </a:r>
            <a:r>
              <a:rPr lang="en-US" sz="2800" b="1" dirty="0" err="1">
                <a:solidFill>
                  <a:srgbClr val="325577"/>
                </a:solidFill>
                <a:latin typeface="Arial"/>
              </a:rPr>
              <a:t>urteaga</a:t>
            </a:r>
            <a:endParaRPr lang="es-ES_tradnl" sz="2800" dirty="0">
              <a:solidFill>
                <a:srgbClr val="32557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6147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4"/>
          <p:cNvSpPr>
            <a:spLocks noChangeArrowheads="1"/>
          </p:cNvSpPr>
          <p:nvPr/>
        </p:nvSpPr>
        <p:spPr bwMode="auto">
          <a:xfrm>
            <a:off x="0" y="583285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 dirty="0" smtClean="0"/>
              <a:t>INVERSION DE USD 2 MILLONES EN CINEPAPAYA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50" y="986353"/>
            <a:ext cx="8531406" cy="47179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3527"/>
            <a:ext cx="1848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25577"/>
                </a:solidFill>
                <a:latin typeface="Arial"/>
              </a:rPr>
              <a:t>@</a:t>
            </a:r>
            <a:r>
              <a:rPr lang="en-US" sz="2800" b="1" dirty="0" err="1">
                <a:solidFill>
                  <a:srgbClr val="325577"/>
                </a:solidFill>
                <a:latin typeface="Arial"/>
              </a:rPr>
              <a:t>urteaga</a:t>
            </a:r>
            <a:endParaRPr lang="es-ES_tradnl" sz="2800" dirty="0">
              <a:solidFill>
                <a:srgbClr val="325577"/>
              </a:solidFill>
              <a:latin typeface="Arial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900113" y="-15875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 smtClean="0">
                <a:solidFill>
                  <a:srgbClr val="C00000"/>
                </a:solidFill>
              </a:rPr>
              <a:t>Cinepapaya – USD 7 Millones</a:t>
            </a:r>
            <a:endParaRPr lang="es-PE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749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7214"/>
            <a:ext cx="9144000" cy="3787140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376436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 dirty="0" smtClean="0"/>
              <a:t>INTERNACIONALIZACION  DE CINEPAPAYA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30946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8875427"/>
              </p:ext>
            </p:extLst>
          </p:nvPr>
        </p:nvGraphicFramePr>
        <p:xfrm>
          <a:off x="204134" y="946376"/>
          <a:ext cx="7688273" cy="2416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7731713"/>
              </p:ext>
            </p:extLst>
          </p:nvPr>
        </p:nvGraphicFramePr>
        <p:xfrm>
          <a:off x="204113" y="3362909"/>
          <a:ext cx="8939888" cy="2206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6723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b="1" dirty="0" smtClean="0"/>
              <a:t>CRECIMIENTO EN USURIOS</a:t>
            </a:r>
            <a:r>
              <a:rPr lang="en-US" sz="2800" b="1" dirty="0"/>
              <a:t> Y</a:t>
            </a:r>
            <a:r>
              <a:rPr lang="en-US" sz="2800" b="1" dirty="0" smtClean="0"/>
              <a:t> CLIENTES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47761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046880" y="367234"/>
            <a:ext cx="43069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/>
              <a:t>EQUIPO</a:t>
            </a:r>
            <a:endParaRPr 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" y="1527843"/>
            <a:ext cx="9089897" cy="4174718"/>
          </a:xfrm>
          <a:prstGeom prst="rect">
            <a:avLst/>
          </a:prstGeom>
        </p:spPr>
      </p:pic>
      <p:pic>
        <p:nvPicPr>
          <p:cNvPr id="10" name="Picture 9" descr="LogoCinepapay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65" y="-33518"/>
            <a:ext cx="54737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23125"/>
      </p:ext>
    </p:extLst>
  </p:cSld>
  <p:clrMapOvr>
    <a:masterClrMapping/>
  </p:clrMapOvr>
  <p:transition xmlns:p14="http://schemas.microsoft.com/office/powerpoint/2010/main" advTm="55599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63" y="1259900"/>
            <a:ext cx="5455481" cy="2337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354" y="1259900"/>
            <a:ext cx="3248638" cy="2337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66" y="3661834"/>
            <a:ext cx="3791941" cy="19733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2886" y="3835790"/>
            <a:ext cx="4592106" cy="18792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418" y="193267"/>
            <a:ext cx="62388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93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1 Título"/>
          <p:cNvSpPr txBox="1">
            <a:spLocks/>
          </p:cNvSpPr>
          <p:nvPr/>
        </p:nvSpPr>
        <p:spPr bwMode="auto">
          <a:xfrm>
            <a:off x="900113" y="-15875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>
                <a:solidFill>
                  <a:srgbClr val="C00000"/>
                </a:solidFill>
              </a:rPr>
              <a:t>Colaboración Academica con Startups</a:t>
            </a:r>
            <a:endParaRPr lang="es-PE" sz="2800" b="1">
              <a:solidFill>
                <a:srgbClr val="C00000"/>
              </a:solidFill>
            </a:endParaRPr>
          </a:p>
        </p:txBody>
      </p:sp>
      <p:pic>
        <p:nvPicPr>
          <p:cNvPr id="48130" name="Picture 16" descr="https://encrypted-tbn0.gstatic.com/images?q=tbn:ANd9GcRJ74bgtOIBsK78nrWVUjWA0Hoxte_P_O1k-HxPLSJOTucfWcN_x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75907"/>
            <a:ext cx="27368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796646"/>
            <a:ext cx="314325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177772"/>
            <a:ext cx="2228850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20" descr="http://www.peruzonatv.com/wp-content/uploads/2013/02/USIL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910" y="927329"/>
            <a:ext cx="3049588" cy="142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053418"/>
            <a:ext cx="2874962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69" y="2618053"/>
            <a:ext cx="2695575" cy="101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756718"/>
            <a:ext cx="1195388" cy="1320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377291"/>
            <a:ext cx="1295400" cy="1260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62" y="1041139"/>
            <a:ext cx="1265823" cy="114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324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1 Título"/>
          <p:cNvSpPr txBox="1">
            <a:spLocks/>
          </p:cNvSpPr>
          <p:nvPr/>
        </p:nvSpPr>
        <p:spPr bwMode="auto">
          <a:xfrm>
            <a:off x="900113" y="-15875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>
                <a:solidFill>
                  <a:srgbClr val="C00000"/>
                </a:solidFill>
              </a:rPr>
              <a:t>Aceleración de Startups</a:t>
            </a:r>
            <a:endParaRPr lang="es-PE" sz="2800" b="1">
              <a:solidFill>
                <a:srgbClr val="C00000"/>
              </a:solidFill>
            </a:endParaRPr>
          </a:p>
        </p:txBody>
      </p:sp>
      <p:pic>
        <p:nvPicPr>
          <p:cNvPr id="491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88" y="2463271"/>
            <a:ext cx="2798762" cy="111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75" y="2377282"/>
            <a:ext cx="3182937" cy="114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47" y="2497667"/>
            <a:ext cx="1893887" cy="119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3997864"/>
            <a:ext cx="2214562" cy="101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65" y="697180"/>
            <a:ext cx="2149475" cy="144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77399"/>
            <a:ext cx="3313112" cy="84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19" descr="https://encrypted-tbn1.google.com/images?q=tbn:ANd9GcSuqHlS3YrZLfxGh5sfSGnAOSekcS9W_QLs1gPyE0Aw-ziIl4Gkp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4118240"/>
            <a:ext cx="3119438" cy="77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7" y="4001833"/>
            <a:ext cx="2147887" cy="107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11" y="1206500"/>
            <a:ext cx="3305175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271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6588125" y="937948"/>
            <a:ext cx="2376488" cy="42002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33" name="Rectangle 32"/>
          <p:cNvSpPr/>
          <p:nvPr/>
        </p:nvSpPr>
        <p:spPr>
          <a:xfrm>
            <a:off x="179388" y="937948"/>
            <a:ext cx="2520950" cy="42002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pic>
        <p:nvPicPr>
          <p:cNvPr id="50179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13" y="955155"/>
            <a:ext cx="2200275" cy="262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2771794" y="4417220"/>
            <a:ext cx="3744913" cy="9009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pic>
        <p:nvPicPr>
          <p:cNvPr id="50181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304577"/>
            <a:ext cx="1511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1 Título"/>
          <p:cNvSpPr txBox="1">
            <a:spLocks/>
          </p:cNvSpPr>
          <p:nvPr/>
        </p:nvSpPr>
        <p:spPr bwMode="auto">
          <a:xfrm>
            <a:off x="900113" y="-15875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 smtClean="0">
                <a:solidFill>
                  <a:srgbClr val="C00000"/>
                </a:solidFill>
              </a:rPr>
              <a:t>Portafolio</a:t>
            </a:r>
            <a:endParaRPr lang="es-PE" sz="2800" b="1" dirty="0">
              <a:solidFill>
                <a:srgbClr val="C00000"/>
              </a:solidFill>
            </a:endParaRPr>
          </a:p>
        </p:txBody>
      </p:sp>
      <p:pic>
        <p:nvPicPr>
          <p:cNvPr id="5018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433" y="1717146"/>
            <a:ext cx="1374775" cy="126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24" y="2977889"/>
            <a:ext cx="1081087" cy="55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TextBox 15"/>
          <p:cNvSpPr txBox="1">
            <a:spLocks noChangeArrowheads="1"/>
          </p:cNvSpPr>
          <p:nvPr/>
        </p:nvSpPr>
        <p:spPr bwMode="auto">
          <a:xfrm>
            <a:off x="2700357" y="3501770"/>
            <a:ext cx="15843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PE" sz="1400"/>
              <a:t>Finalista- PERU</a:t>
            </a:r>
          </a:p>
        </p:txBody>
      </p:sp>
      <p:pic>
        <p:nvPicPr>
          <p:cNvPr id="50186" name="Picture 19" descr="https://encrypted-tbn1.google.com/images?q=tbn:ANd9GcSuqHlS3YrZLfxGh5sfSGnAOSekcS9W_QLs1gPyE0Aw-ziIl4Gkp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5" y="817563"/>
            <a:ext cx="3119438" cy="77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7" name="TextBox 17"/>
          <p:cNvSpPr txBox="1">
            <a:spLocks noChangeArrowheads="1"/>
          </p:cNvSpPr>
          <p:nvPr/>
        </p:nvSpPr>
        <p:spPr bwMode="auto">
          <a:xfrm>
            <a:off x="3059132" y="1357322"/>
            <a:ext cx="28082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/>
              <a:t>Seleccionados por Startup Chile</a:t>
            </a:r>
            <a:endParaRPr lang="es-PE" sz="1400"/>
          </a:p>
        </p:txBody>
      </p:sp>
      <p:pic>
        <p:nvPicPr>
          <p:cNvPr id="5018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057020"/>
            <a:ext cx="2087562" cy="37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0" name="Picture 2" descr="C:\Users\Gary\Desktop\SUP VERONICA\Ver0nica 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6" y="1778010"/>
            <a:ext cx="2054225" cy="10199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1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9" y="3997864"/>
            <a:ext cx="1120775" cy="58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3" name="WordArt 19"/>
          <p:cNvSpPr>
            <a:spLocks noChangeArrowheads="1" noChangeShapeType="1" noTextEdit="1"/>
          </p:cNvSpPr>
          <p:nvPr/>
        </p:nvSpPr>
        <p:spPr bwMode="auto">
          <a:xfrm>
            <a:off x="6732602" y="1912818"/>
            <a:ext cx="2447925" cy="420688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80" lon="19439992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Impact"/>
                <a:ea typeface="Impact"/>
                <a:cs typeface="Impact"/>
              </a:rPr>
              <a:t>Museos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Impact"/>
                <a:ea typeface="Impact"/>
                <a:cs typeface="Impact"/>
              </a:rPr>
              <a:t> 3D</a:t>
            </a:r>
          </a:p>
        </p:txBody>
      </p:sp>
      <p:sp>
        <p:nvSpPr>
          <p:cNvPr id="50194" name="TextBox 15"/>
          <p:cNvSpPr txBox="1">
            <a:spLocks noChangeArrowheads="1"/>
          </p:cNvSpPr>
          <p:nvPr/>
        </p:nvSpPr>
        <p:spPr bwMode="auto">
          <a:xfrm>
            <a:off x="6588125" y="2784802"/>
            <a:ext cx="24844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PE" sz="1400"/>
              <a:t>Ganador de FIDECOM</a:t>
            </a:r>
          </a:p>
        </p:txBody>
      </p:sp>
      <p:sp>
        <p:nvSpPr>
          <p:cNvPr id="50195" name="TextBox 15"/>
          <p:cNvSpPr txBox="1">
            <a:spLocks noChangeArrowheads="1"/>
          </p:cNvSpPr>
          <p:nvPr/>
        </p:nvSpPr>
        <p:spPr bwMode="auto">
          <a:xfrm>
            <a:off x="4211649" y="2797979"/>
            <a:ext cx="24844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PE" sz="1400"/>
              <a:t>Ganador de FIDECOM</a:t>
            </a:r>
          </a:p>
        </p:txBody>
      </p:sp>
      <p:pic>
        <p:nvPicPr>
          <p:cNvPr id="50196" name="Picture 2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478073"/>
            <a:ext cx="18097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771794" y="937958"/>
            <a:ext cx="3744913" cy="34197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pic>
        <p:nvPicPr>
          <p:cNvPr id="50198" name="Picture 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4" y="3117764"/>
            <a:ext cx="185737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00" name="TextBox 15"/>
          <p:cNvSpPr txBox="1">
            <a:spLocks noChangeArrowheads="1"/>
          </p:cNvSpPr>
          <p:nvPr/>
        </p:nvSpPr>
        <p:spPr bwMode="auto">
          <a:xfrm>
            <a:off x="4787919" y="4941104"/>
            <a:ext cx="16557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PE" sz="1400"/>
              <a:t>Ganador Perú</a:t>
            </a:r>
          </a:p>
        </p:txBody>
      </p:sp>
      <p:pic>
        <p:nvPicPr>
          <p:cNvPr id="50201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417094"/>
            <a:ext cx="1511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2" name="Picture 19" descr="https://encrypted-tbn1.google.com/images?q=tbn:ANd9GcSuqHlS3YrZLfxGh5sfSGnAOSekcS9W_QLs1gPyE0Aw-ziIl4Gkpw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0" y="4597139"/>
            <a:ext cx="1728787" cy="43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3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3" y="3638030"/>
            <a:ext cx="1120775" cy="58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4" name="Picture 19" descr="https://encrypted-tbn1.google.com/images?q=tbn:ANd9GcSuqHlS3YrZLfxGh5sfSGnAOSekcS9W_QLs1gPyE0Aw-ziIl4Gkpw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78" y="3096949"/>
            <a:ext cx="1728787" cy="43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19" y="4450464"/>
            <a:ext cx="165576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7 Imag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704" y="3599168"/>
            <a:ext cx="1464103" cy="7684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56045" y="4360312"/>
            <a:ext cx="932625" cy="74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71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900113" y="-22490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 smtClean="0">
                <a:solidFill>
                  <a:srgbClr val="C00000"/>
                </a:solidFill>
              </a:rPr>
              <a:t>INNOVAR O MORIR</a:t>
            </a:r>
            <a:endParaRPr lang="es-PE" sz="2800" b="1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97" y="127049"/>
            <a:ext cx="3790439" cy="12891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40" y="1560514"/>
            <a:ext cx="1726208" cy="20409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40" y="3671096"/>
            <a:ext cx="1726208" cy="2003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7248" y="2813488"/>
            <a:ext cx="2376358" cy="24975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0349" y="2799080"/>
            <a:ext cx="2327876" cy="21582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6510" y="2813486"/>
            <a:ext cx="2531693" cy="28106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50103" y="1859242"/>
            <a:ext cx="7113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PE" altLang="ja-JP" sz="2400" b="1" dirty="0" smtClean="0">
                <a:solidFill>
                  <a:srgbClr val="17375E"/>
                </a:solidFill>
                <a:latin typeface="Calibri" charset="0"/>
              </a:rPr>
              <a:t>2012 ~: Innovación:  </a:t>
            </a:r>
            <a:r>
              <a:rPr lang="es-PE" altLang="ja-JP" sz="2400" b="1" dirty="0" smtClean="0">
                <a:solidFill>
                  <a:srgbClr val="FF0000"/>
                </a:solidFill>
                <a:latin typeface="Calibri" charset="0"/>
              </a:rPr>
              <a:t>CONTENIDO ORIGINAL</a:t>
            </a:r>
            <a:endParaRPr lang="es-PE" altLang="ja-JP" sz="2400" b="1" dirty="0">
              <a:solidFill>
                <a:srgbClr val="FF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303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1 Título"/>
          <p:cNvSpPr txBox="1">
            <a:spLocks/>
          </p:cNvSpPr>
          <p:nvPr/>
        </p:nvSpPr>
        <p:spPr bwMode="auto">
          <a:xfrm>
            <a:off x="643385" y="468234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>
                <a:solidFill>
                  <a:srgbClr val="C00000"/>
                </a:solidFill>
              </a:rPr>
              <a:t>www.KaraokeSmart.co</a:t>
            </a:r>
            <a:endParaRPr lang="es-PE" sz="2800" b="1" dirty="0">
              <a:solidFill>
                <a:srgbClr val="C00000"/>
              </a:solidFill>
            </a:endParaRPr>
          </a:p>
        </p:txBody>
      </p:sp>
      <p:sp>
        <p:nvSpPr>
          <p:cNvPr id="54274" name="TextBox 8"/>
          <p:cNvSpPr txBox="1">
            <a:spLocks noChangeArrowheads="1"/>
          </p:cNvSpPr>
          <p:nvPr/>
        </p:nvSpPr>
        <p:spPr bwMode="auto">
          <a:xfrm>
            <a:off x="6732588" y="2450270"/>
            <a:ext cx="27352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/>
              <a:t>@KaraokeSmart</a:t>
            </a:r>
            <a:endParaRPr lang="es-PE" sz="2200" b="1"/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44" y="2448938"/>
            <a:ext cx="63817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Box 10"/>
          <p:cNvSpPr txBox="1">
            <a:spLocks noChangeArrowheads="1"/>
          </p:cNvSpPr>
          <p:nvPr/>
        </p:nvSpPr>
        <p:spPr bwMode="auto">
          <a:xfrm>
            <a:off x="273972" y="1377034"/>
            <a:ext cx="86407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400" b="1" dirty="0"/>
              <a:t>KaraokeSmart</a:t>
            </a:r>
            <a:r>
              <a:rPr lang="en-US" sz="1400" dirty="0"/>
              <a:t> </a:t>
            </a:r>
            <a:r>
              <a:rPr lang="es-PE" sz="1400" dirty="0"/>
              <a:t>es un repositorio y streaming de canciones. KaraokeSmart tiene Apps para dispositivos móviles y SmartTVs, con características como SmartSearch (por nombre de artista, título de la canción, parte de la letra, o tarareao), SmartMicrophone (convierte el smartphone en un micrófono inalámbrico). KaraokeSmart permite conectar y compartir experiencias, canciones y talento con en las redes sociales.</a:t>
            </a:r>
          </a:p>
        </p:txBody>
      </p:sp>
      <p:sp>
        <p:nvSpPr>
          <p:cNvPr id="54277" name="4 CuadroTexto"/>
          <p:cNvSpPr txBox="1">
            <a:spLocks noChangeArrowheads="1"/>
          </p:cNvSpPr>
          <p:nvPr/>
        </p:nvSpPr>
        <p:spPr bwMode="auto">
          <a:xfrm>
            <a:off x="1547813" y="3906572"/>
            <a:ext cx="460851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 b="1"/>
              <a:t>Kevin Zúñiga </a:t>
            </a:r>
            <a:r>
              <a:rPr lang="en-US" sz="1800"/>
              <a:t>(</a:t>
            </a:r>
            <a:r>
              <a:rPr lang="en-US" sz="1800" b="1"/>
              <a:t>Co-Fundador y CTO</a:t>
            </a:r>
            <a:r>
              <a:rPr lang="en-US" sz="1800"/>
              <a:t>)</a:t>
            </a:r>
            <a:r>
              <a:rPr lang="en-US" sz="1800" b="1"/>
              <a:t>: </a:t>
            </a:r>
            <a:r>
              <a:rPr lang="en-US" sz="1800"/>
              <a:t>Ingeniero de Sistemas de la Universidad Católica. Varios años de experiencia en investigación y desarrollo de nuevos productos para Microsoft y otras empresas.</a:t>
            </a:r>
          </a:p>
        </p:txBody>
      </p:sp>
      <p:sp>
        <p:nvSpPr>
          <p:cNvPr id="54278" name="6 CuadroTexto"/>
          <p:cNvSpPr txBox="1">
            <a:spLocks noChangeArrowheads="1"/>
          </p:cNvSpPr>
          <p:nvPr/>
        </p:nvSpPr>
        <p:spPr bwMode="auto">
          <a:xfrm>
            <a:off x="1476375" y="2406386"/>
            <a:ext cx="475138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en-US" sz="1800" b="1"/>
              <a:t>Carlos Mentesinos </a:t>
            </a:r>
            <a:r>
              <a:rPr lang="en-US" sz="1800"/>
              <a:t>(</a:t>
            </a:r>
            <a:r>
              <a:rPr lang="en-US" sz="1800" b="1"/>
              <a:t>Co-Fundador y CEO</a:t>
            </a:r>
            <a:r>
              <a:rPr lang="en-US" sz="1800"/>
              <a:t>)</a:t>
            </a:r>
            <a:r>
              <a:rPr lang="en-US" sz="1800" b="1"/>
              <a:t>:  </a:t>
            </a:r>
            <a:r>
              <a:rPr lang="en-US" sz="1800"/>
              <a:t>Ingeniero de Sistemas de la Universidad Católica. Varios años de experiencia de desarrollo de ERP para empresas internacionales. </a:t>
            </a:r>
            <a:endParaRPr lang="es-PE" sz="1800"/>
          </a:p>
        </p:txBody>
      </p:sp>
      <p:pic>
        <p:nvPicPr>
          <p:cNvPr id="542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1" y="111071"/>
            <a:ext cx="2950703" cy="10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77284"/>
            <a:ext cx="1079500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11" y="3792802"/>
            <a:ext cx="1133475" cy="1284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38" y="3108858"/>
            <a:ext cx="2220912" cy="660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Picture 19" descr="https://encrypted-tbn1.google.com/images?q=tbn:ANd9GcSuqHlS3YrZLfxGh5sfSGnAOSekcS9W_QLs1gPyE0Aw-ziIl4Gkp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711918"/>
            <a:ext cx="248126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436929"/>
            <a:ext cx="169545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183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3" y="1636854"/>
            <a:ext cx="8935790" cy="3729601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 bwMode="auto">
          <a:xfrm>
            <a:off x="643385" y="468234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>
                <a:solidFill>
                  <a:srgbClr val="C00000"/>
                </a:solidFill>
              </a:rPr>
              <a:t>www.KaraokeSmart.co</a:t>
            </a:r>
            <a:endParaRPr lang="es-PE" sz="28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41" y="111071"/>
            <a:ext cx="2950703" cy="10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16737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TextBox 12"/>
          <p:cNvSpPr txBox="1">
            <a:spLocks noChangeArrowheads="1"/>
          </p:cNvSpPr>
          <p:nvPr/>
        </p:nvSpPr>
        <p:spPr bwMode="auto">
          <a:xfrm>
            <a:off x="6525678" y="64987"/>
            <a:ext cx="27368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PE" sz="2200" b="1" dirty="0"/>
              <a:t>@NutrishakePeru </a:t>
            </a:r>
            <a:endParaRPr lang="es-PE" sz="2200" b="1" dirty="0"/>
          </a:p>
        </p:txBody>
      </p:sp>
      <p:pic>
        <p:nvPicPr>
          <p:cNvPr id="5632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985" y="101790"/>
            <a:ext cx="638175" cy="41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897" y="599068"/>
            <a:ext cx="2342732" cy="571145"/>
          </a:xfrm>
          <a:prstGeom prst="rect">
            <a:avLst/>
          </a:prstGeom>
        </p:spPr>
      </p:pic>
      <p:pic>
        <p:nvPicPr>
          <p:cNvPr id="11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26" y="46581"/>
            <a:ext cx="2773934" cy="1455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9465" y="1246484"/>
            <a:ext cx="3227810" cy="432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8876" y="3856490"/>
            <a:ext cx="4646008" cy="1721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49" y="3892828"/>
            <a:ext cx="2275124" cy="17714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3381" y="1960217"/>
            <a:ext cx="4703261" cy="16013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8975" y="4196524"/>
            <a:ext cx="2237491" cy="10769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25" y="1580954"/>
            <a:ext cx="4216466" cy="220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40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1 Título"/>
          <p:cNvSpPr txBox="1">
            <a:spLocks/>
          </p:cNvSpPr>
          <p:nvPr/>
        </p:nvSpPr>
        <p:spPr bwMode="auto">
          <a:xfrm>
            <a:off x="643385" y="127723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 smtClean="0">
                <a:solidFill>
                  <a:srgbClr val="C00000"/>
                </a:solidFill>
              </a:rPr>
              <a:t>www.easymarketapp.com</a:t>
            </a:r>
            <a:endParaRPr lang="es-PE" sz="2800" b="1" dirty="0">
              <a:solidFill>
                <a:srgbClr val="C00000"/>
              </a:solidFill>
            </a:endParaRPr>
          </a:p>
        </p:txBody>
      </p:sp>
      <p:sp>
        <p:nvSpPr>
          <p:cNvPr id="54276" name="TextBox 10"/>
          <p:cNvSpPr txBox="1">
            <a:spLocks noChangeArrowheads="1"/>
          </p:cNvSpPr>
          <p:nvPr/>
        </p:nvSpPr>
        <p:spPr bwMode="auto">
          <a:xfrm>
            <a:off x="273972" y="1496674"/>
            <a:ext cx="8640762" cy="92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 b="1" dirty="0" err="1"/>
              <a:t>EasyMarket</a:t>
            </a:r>
            <a:r>
              <a:rPr lang="en-US" sz="1800" b="1" dirty="0"/>
              <a:t> </a:t>
            </a:r>
            <a:r>
              <a:rPr lang="en-US" sz="1800" dirty="0" err="1"/>
              <a:t>es</a:t>
            </a:r>
            <a:r>
              <a:rPr lang="en-US" sz="1800" dirty="0"/>
              <a:t> </a:t>
            </a:r>
            <a:r>
              <a:rPr lang="en-US" sz="1800" dirty="0" err="1"/>
              <a:t>una</a:t>
            </a:r>
            <a:r>
              <a:rPr lang="en-US" sz="1800" dirty="0"/>
              <a:t> </a:t>
            </a:r>
            <a:r>
              <a:rPr lang="en-US" sz="1800" dirty="0" err="1"/>
              <a:t>tecnolog</a:t>
            </a:r>
            <a:r>
              <a:rPr lang="en-US" sz="1800" dirty="0" err="1"/>
              <a:t>ía</a:t>
            </a:r>
            <a:r>
              <a:rPr lang="en-US" sz="1800" dirty="0"/>
              <a:t> </a:t>
            </a:r>
            <a:r>
              <a:rPr lang="en-US" sz="1800" dirty="0" err="1"/>
              <a:t>que</a:t>
            </a:r>
            <a:r>
              <a:rPr lang="en-US" sz="1800" dirty="0"/>
              <a:t> </a:t>
            </a:r>
            <a:r>
              <a:rPr lang="en-US" sz="1800" dirty="0" err="1"/>
              <a:t>permite</a:t>
            </a:r>
            <a:r>
              <a:rPr lang="en-US" sz="1800" dirty="0"/>
              <a:t> a </a:t>
            </a:r>
            <a:r>
              <a:rPr lang="en-US" sz="1800" dirty="0" err="1"/>
              <a:t>usuarios</a:t>
            </a:r>
            <a:r>
              <a:rPr lang="en-US" sz="1800" dirty="0"/>
              <a:t> </a:t>
            </a:r>
            <a:r>
              <a:rPr lang="en-US" sz="1800" dirty="0" err="1"/>
              <a:t>hacer</a:t>
            </a:r>
            <a:r>
              <a:rPr lang="en-US" sz="1800" dirty="0"/>
              <a:t> </a:t>
            </a:r>
            <a:r>
              <a:rPr lang="en-US" sz="1800" dirty="0" err="1"/>
              <a:t>pedidos</a:t>
            </a:r>
            <a:r>
              <a:rPr lang="en-US" sz="1800" dirty="0"/>
              <a:t> de bodegas </a:t>
            </a:r>
            <a:r>
              <a:rPr lang="en-US" sz="1800" dirty="0" err="1"/>
              <a:t>cercanas</a:t>
            </a:r>
            <a:r>
              <a:rPr lang="en-US" sz="1800" dirty="0"/>
              <a:t> y </a:t>
            </a:r>
            <a:r>
              <a:rPr lang="en-US" sz="1800" dirty="0" err="1"/>
              <a:t>pagar</a:t>
            </a:r>
            <a:r>
              <a:rPr lang="en-US" sz="1800" dirty="0"/>
              <a:t> a </a:t>
            </a:r>
            <a:r>
              <a:rPr lang="en-US" sz="1800" dirty="0" err="1"/>
              <a:t>través</a:t>
            </a:r>
            <a:r>
              <a:rPr lang="en-US" sz="1800" dirty="0"/>
              <a:t> del Smartphone o en </a:t>
            </a:r>
            <a:r>
              <a:rPr lang="en-US" sz="1800" dirty="0" err="1"/>
              <a:t>efectivo</a:t>
            </a:r>
            <a:r>
              <a:rPr lang="en-US" sz="1800" dirty="0"/>
              <a:t> en el </a:t>
            </a:r>
            <a:r>
              <a:rPr lang="en-US" sz="1800" dirty="0" err="1"/>
              <a:t>momento</a:t>
            </a:r>
            <a:r>
              <a:rPr lang="en-US" sz="1800" dirty="0"/>
              <a:t> del delivery. </a:t>
            </a:r>
            <a:r>
              <a:rPr lang="en-US" sz="1800" b="1" dirty="0" err="1"/>
              <a:t>EasyMarket</a:t>
            </a:r>
            <a:r>
              <a:rPr lang="en-US" sz="1800" b="1" dirty="0"/>
              <a:t> </a:t>
            </a:r>
            <a:r>
              <a:rPr lang="en-US" sz="1800" dirty="0" err="1"/>
              <a:t>conecta</a:t>
            </a:r>
            <a:r>
              <a:rPr lang="en-US" sz="1800" dirty="0"/>
              <a:t> </a:t>
            </a:r>
            <a:r>
              <a:rPr lang="en-US" sz="1800" dirty="0" err="1"/>
              <a:t>las</a:t>
            </a:r>
            <a:r>
              <a:rPr lang="en-US" sz="1800" dirty="0"/>
              <a:t> bodegas con </a:t>
            </a:r>
            <a:r>
              <a:rPr lang="en-US" sz="1800" dirty="0" err="1"/>
              <a:t>sus</a:t>
            </a:r>
            <a:r>
              <a:rPr lang="en-US" sz="1800" dirty="0"/>
              <a:t> </a:t>
            </a:r>
            <a:r>
              <a:rPr lang="en-US" sz="1800" dirty="0" err="1"/>
              <a:t>vecinos</a:t>
            </a:r>
            <a:r>
              <a:rPr lang="en-US" sz="1800" dirty="0"/>
              <a:t>.</a:t>
            </a:r>
            <a:endParaRPr lang="es-PE" sz="1800" dirty="0"/>
          </a:p>
        </p:txBody>
      </p:sp>
      <p:sp>
        <p:nvSpPr>
          <p:cNvPr id="54277" name="4 CuadroTexto"/>
          <p:cNvSpPr txBox="1">
            <a:spLocks noChangeArrowheads="1"/>
          </p:cNvSpPr>
          <p:nvPr/>
        </p:nvSpPr>
        <p:spPr bwMode="auto">
          <a:xfrm>
            <a:off x="1501799" y="4229801"/>
            <a:ext cx="4608512" cy="132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600" b="1" dirty="0"/>
              <a:t>Emilio Navarro </a:t>
            </a:r>
            <a:r>
              <a:rPr lang="en-US" sz="1600" dirty="0"/>
              <a:t>(</a:t>
            </a:r>
            <a:r>
              <a:rPr lang="en-US" sz="1600" b="1" dirty="0"/>
              <a:t>Co-</a:t>
            </a:r>
            <a:r>
              <a:rPr lang="en-US" sz="1600" b="1" dirty="0" err="1"/>
              <a:t>Fundador</a:t>
            </a:r>
            <a:r>
              <a:rPr lang="en-US" sz="1600" b="1" dirty="0"/>
              <a:t> y CTO</a:t>
            </a:r>
            <a:r>
              <a:rPr lang="en-US" sz="1600" dirty="0"/>
              <a:t>)</a:t>
            </a:r>
            <a:r>
              <a:rPr lang="en-US" sz="1600" b="1" dirty="0"/>
              <a:t>: </a:t>
            </a:r>
            <a:r>
              <a:rPr lang="en-US" sz="1600" dirty="0" err="1"/>
              <a:t>Ingeniero</a:t>
            </a:r>
            <a:r>
              <a:rPr lang="en-US" sz="1600" dirty="0"/>
              <a:t> de </a:t>
            </a:r>
            <a:r>
              <a:rPr lang="en-US" sz="1600" dirty="0" err="1"/>
              <a:t>Sistemas</a:t>
            </a:r>
            <a:r>
              <a:rPr lang="en-US" sz="1600" dirty="0"/>
              <a:t> de la Universidad </a:t>
            </a:r>
            <a:r>
              <a:rPr lang="en-US" sz="1600" dirty="0" err="1"/>
              <a:t>Católica</a:t>
            </a:r>
            <a:r>
              <a:rPr lang="en-US" sz="1600" dirty="0"/>
              <a:t>. </a:t>
            </a:r>
            <a:r>
              <a:rPr lang="en-US" sz="1600" dirty="0" err="1"/>
              <a:t>Varios</a:t>
            </a:r>
            <a:r>
              <a:rPr lang="en-US" sz="1600" dirty="0"/>
              <a:t> </a:t>
            </a:r>
            <a:r>
              <a:rPr lang="en-US" sz="1600" dirty="0" err="1"/>
              <a:t>años</a:t>
            </a:r>
            <a:r>
              <a:rPr lang="en-US" sz="1600" dirty="0"/>
              <a:t> de </a:t>
            </a:r>
            <a:r>
              <a:rPr lang="en-US" sz="1600" dirty="0" err="1"/>
              <a:t>experiencia</a:t>
            </a:r>
            <a:r>
              <a:rPr lang="en-US" sz="1600" dirty="0"/>
              <a:t> en </a:t>
            </a:r>
            <a:r>
              <a:rPr lang="en-US" sz="1600" dirty="0" err="1"/>
              <a:t>investigación</a:t>
            </a:r>
            <a:r>
              <a:rPr lang="en-US" sz="1600" dirty="0"/>
              <a:t> y </a:t>
            </a:r>
            <a:r>
              <a:rPr lang="en-US" sz="1600" dirty="0" err="1"/>
              <a:t>desarrollo</a:t>
            </a:r>
            <a:r>
              <a:rPr lang="en-US" sz="1600" dirty="0"/>
              <a:t> de </a:t>
            </a:r>
            <a:r>
              <a:rPr lang="en-US" sz="1600" dirty="0" err="1"/>
              <a:t>nuevos</a:t>
            </a:r>
            <a:r>
              <a:rPr lang="en-US" sz="1600" dirty="0"/>
              <a:t> </a:t>
            </a:r>
            <a:r>
              <a:rPr lang="en-US" sz="1600" dirty="0" err="1"/>
              <a:t>productos</a:t>
            </a:r>
            <a:r>
              <a:rPr lang="en-US" sz="1600" dirty="0"/>
              <a:t> </a:t>
            </a:r>
            <a:r>
              <a:rPr lang="en-US" sz="1600" dirty="0" err="1"/>
              <a:t>para</a:t>
            </a:r>
            <a:r>
              <a:rPr lang="en-US" sz="1600" dirty="0"/>
              <a:t> Microsoft y </a:t>
            </a:r>
            <a:r>
              <a:rPr lang="en-US" sz="1600" dirty="0" err="1"/>
              <a:t>otras</a:t>
            </a:r>
            <a:r>
              <a:rPr lang="en-US" sz="1600" dirty="0"/>
              <a:t> </a:t>
            </a:r>
            <a:r>
              <a:rPr lang="en-US" sz="1600" dirty="0" err="1"/>
              <a:t>empresas</a:t>
            </a:r>
            <a:r>
              <a:rPr lang="en-US" sz="1600" dirty="0"/>
              <a:t>.</a:t>
            </a:r>
          </a:p>
        </p:txBody>
      </p:sp>
      <p:sp>
        <p:nvSpPr>
          <p:cNvPr id="54278" name="6 CuadroTexto"/>
          <p:cNvSpPr txBox="1">
            <a:spLocks noChangeArrowheads="1"/>
          </p:cNvSpPr>
          <p:nvPr/>
        </p:nvSpPr>
        <p:spPr bwMode="auto">
          <a:xfrm>
            <a:off x="1457969" y="2618055"/>
            <a:ext cx="4751388" cy="132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en-US" sz="1600" b="1" dirty="0"/>
              <a:t>Beatrice </a:t>
            </a:r>
            <a:r>
              <a:rPr lang="en-US" sz="1600" b="1" dirty="0" err="1"/>
              <a:t>Dellepiane</a:t>
            </a:r>
            <a:r>
              <a:rPr lang="en-US" sz="1600" b="1" dirty="0"/>
              <a:t> </a:t>
            </a:r>
            <a:r>
              <a:rPr lang="en-US" sz="1600" dirty="0"/>
              <a:t>(</a:t>
            </a:r>
            <a:r>
              <a:rPr lang="en-US" sz="1600" b="1" dirty="0"/>
              <a:t>Co-</a:t>
            </a:r>
            <a:r>
              <a:rPr lang="en-US" sz="1600" b="1" dirty="0" err="1"/>
              <a:t>Fundadora</a:t>
            </a:r>
            <a:r>
              <a:rPr lang="en-US" sz="1600" b="1" dirty="0"/>
              <a:t> y CEO</a:t>
            </a:r>
            <a:r>
              <a:rPr lang="en-US" sz="1600" dirty="0"/>
              <a:t>)</a:t>
            </a:r>
            <a:r>
              <a:rPr lang="en-US" sz="1600" b="1" dirty="0"/>
              <a:t>:</a:t>
            </a:r>
            <a:endParaRPr lang="en-US" sz="1600" dirty="0"/>
          </a:p>
          <a:p>
            <a:pPr algn="just"/>
            <a:r>
              <a:rPr lang="en-US" sz="1600" dirty="0" err="1"/>
              <a:t>Executiva</a:t>
            </a:r>
            <a:r>
              <a:rPr lang="en-US" sz="1600" dirty="0"/>
              <a:t> con mas de 20 </a:t>
            </a:r>
            <a:r>
              <a:rPr lang="en-US" sz="1600" dirty="0" err="1"/>
              <a:t>a</a:t>
            </a:r>
            <a:r>
              <a:rPr lang="en-US" sz="1600" dirty="0" err="1"/>
              <a:t>ños</a:t>
            </a:r>
            <a:r>
              <a:rPr lang="en-US" sz="1600" dirty="0"/>
              <a:t> de </a:t>
            </a:r>
            <a:r>
              <a:rPr lang="en-US" sz="1600" dirty="0" err="1"/>
              <a:t>experiencia</a:t>
            </a:r>
            <a:r>
              <a:rPr lang="en-US" sz="1600" dirty="0"/>
              <a:t> </a:t>
            </a:r>
            <a:r>
              <a:rPr lang="en-US" sz="1600" dirty="0" err="1"/>
              <a:t>comercial</a:t>
            </a:r>
            <a:r>
              <a:rPr lang="en-US" sz="1600" dirty="0"/>
              <a:t> en </a:t>
            </a:r>
            <a:r>
              <a:rPr lang="en-US" sz="1600" dirty="0" err="1"/>
              <a:t>empresas</a:t>
            </a:r>
            <a:r>
              <a:rPr lang="en-US" sz="1600" dirty="0"/>
              <a:t> </a:t>
            </a:r>
            <a:r>
              <a:rPr lang="en-US" sz="1600" dirty="0" err="1"/>
              <a:t>comercializadoras</a:t>
            </a:r>
            <a:r>
              <a:rPr lang="en-US" sz="1600" dirty="0"/>
              <a:t>. Diploma en </a:t>
            </a:r>
            <a:r>
              <a:rPr lang="en-US" sz="1600" dirty="0" err="1"/>
              <a:t>Administración</a:t>
            </a:r>
            <a:r>
              <a:rPr lang="en-US" sz="1600" dirty="0"/>
              <a:t> de </a:t>
            </a:r>
            <a:r>
              <a:rPr lang="en-US" sz="1600" dirty="0" err="1"/>
              <a:t>Empresas</a:t>
            </a:r>
            <a:r>
              <a:rPr lang="en-US" sz="1600" dirty="0"/>
              <a:t> de en la Universidad ESAN,</a:t>
            </a:r>
            <a:endParaRPr lang="es-PE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65" y="4180441"/>
            <a:ext cx="1378920" cy="14354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50" y="2598267"/>
            <a:ext cx="1368839" cy="14110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421" y="0"/>
            <a:ext cx="1845392" cy="1480605"/>
          </a:xfrm>
          <a:prstGeom prst="rect">
            <a:avLst/>
          </a:prstGeom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5444215" y="747735"/>
            <a:ext cx="2735262" cy="43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 dirty="0"/>
              <a:t>@</a:t>
            </a:r>
            <a:r>
              <a:rPr lang="en-US" sz="2200" b="1" dirty="0" err="1"/>
              <a:t>ezmarketapp</a:t>
            </a:r>
            <a:endParaRPr lang="es-PE" sz="2200" b="1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971" y="746402"/>
            <a:ext cx="63817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161" y="2319129"/>
            <a:ext cx="1643711" cy="328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10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90" y="1934841"/>
            <a:ext cx="4599962" cy="2702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47" y="547702"/>
            <a:ext cx="4343400" cy="12594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214" y="4794528"/>
            <a:ext cx="3142975" cy="774795"/>
          </a:xfrm>
          <a:prstGeom prst="rect">
            <a:avLst/>
          </a:prstGeom>
        </p:spPr>
      </p:pic>
      <p:pic>
        <p:nvPicPr>
          <p:cNvPr id="11" name="Picture 19" descr="https://encrypted-tbn1.google.com/images?q=tbn:ANd9GcSuqHlS3YrZLfxGh5sfSGnAOSekcS9W_QLs1gPyE0Aw-ziIl4Gkp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451" y="4765798"/>
            <a:ext cx="3346262" cy="83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9999" y="511889"/>
            <a:ext cx="2011016" cy="14229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9454" y="501199"/>
            <a:ext cx="2179261" cy="14229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772" y="1937097"/>
            <a:ext cx="3218453" cy="27001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" y="-7732"/>
            <a:ext cx="4729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25577"/>
                </a:solidFill>
                <a:latin typeface="Arial"/>
              </a:rPr>
              <a:t>Irina </a:t>
            </a:r>
            <a:r>
              <a:rPr lang="en-US" sz="2800" b="1" dirty="0" err="1" smtClean="0">
                <a:solidFill>
                  <a:srgbClr val="325577"/>
                </a:solidFill>
                <a:latin typeface="Arial"/>
              </a:rPr>
              <a:t>Rymshina</a:t>
            </a:r>
            <a:r>
              <a:rPr lang="en-US" sz="2800" b="1" dirty="0" smtClean="0">
                <a:solidFill>
                  <a:srgbClr val="325577"/>
                </a:solidFill>
                <a:latin typeface="Arial"/>
              </a:rPr>
              <a:t> – GSP 14</a:t>
            </a:r>
            <a:endParaRPr lang="es-ES_tradnl" sz="2800" dirty="0">
              <a:solidFill>
                <a:srgbClr val="325577"/>
              </a:solidFill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913" y="4914663"/>
            <a:ext cx="2342732" cy="57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00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_Logo_Horiz_Stacked_Col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682996" cy="10617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92280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Competencia de Impacto Global</a:t>
            </a:r>
          </a:p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 GIC PERU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5421" y="1747978"/>
            <a:ext cx="783863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2400" b="1" dirty="0">
              <a:solidFill>
                <a:srgbClr val="325577"/>
              </a:solidFill>
              <a:latin typeface="Arial"/>
            </a:endParaRPr>
          </a:p>
          <a:p>
            <a:pPr algn="just"/>
            <a:r>
              <a:rPr lang="es-ES_tradnl" sz="2400" b="1" dirty="0" smtClean="0">
                <a:solidFill>
                  <a:srgbClr val="325577"/>
                </a:solidFill>
                <a:latin typeface="Arial"/>
              </a:rPr>
              <a:t>GIC PERU</a:t>
            </a:r>
            <a:r>
              <a:rPr lang="es-ES_tradnl" sz="2400" dirty="0" smtClean="0">
                <a:solidFill>
                  <a:srgbClr val="325577"/>
                </a:solidFill>
                <a:latin typeface="Arial"/>
              </a:rPr>
              <a:t> es una competencia para identificar innovadores(as) emprendedores(as) peruano(as) con una idea o proyecto que impacte positivamente la vida de por lo menos un millón de peruanos a través del uso de tecnologías exponenciales. El ganador participará en el Programa de Capacitación de 10 semanas de </a:t>
            </a:r>
            <a:r>
              <a:rPr lang="es-ES_tradnl" sz="2400" b="1" dirty="0" smtClean="0">
                <a:solidFill>
                  <a:srgbClr val="325577"/>
                </a:solidFill>
                <a:latin typeface="Arial"/>
              </a:rPr>
              <a:t>Singularity </a:t>
            </a:r>
            <a:r>
              <a:rPr lang="es-ES_tradnl" sz="2400" b="1" dirty="0">
                <a:solidFill>
                  <a:srgbClr val="325577"/>
                </a:solidFill>
                <a:latin typeface="Arial"/>
              </a:rPr>
              <a:t>University</a:t>
            </a:r>
            <a:r>
              <a:rPr lang="es-ES_tradnl" sz="2400" dirty="0">
                <a:solidFill>
                  <a:srgbClr val="325577"/>
                </a:solidFill>
                <a:latin typeface="Arial"/>
              </a:rPr>
              <a:t> </a:t>
            </a:r>
            <a:r>
              <a:rPr lang="es-ES_tradnl" sz="2400" dirty="0" smtClean="0">
                <a:solidFill>
                  <a:srgbClr val="325577"/>
                </a:solidFill>
                <a:latin typeface="Arial"/>
              </a:rPr>
              <a:t>en el </a:t>
            </a:r>
            <a:r>
              <a:rPr lang="es-ES_tradnl" sz="2400" b="1" dirty="0" smtClean="0">
                <a:solidFill>
                  <a:srgbClr val="325577"/>
                </a:solidFill>
                <a:latin typeface="Arial"/>
              </a:rPr>
              <a:t>NASA </a:t>
            </a:r>
            <a:r>
              <a:rPr lang="es-ES_tradnl" sz="2400" b="1" dirty="0" err="1" smtClean="0">
                <a:solidFill>
                  <a:srgbClr val="325577"/>
                </a:solidFill>
                <a:latin typeface="Arial"/>
              </a:rPr>
              <a:t>Research</a:t>
            </a:r>
            <a:r>
              <a:rPr lang="es-ES_tradnl" sz="2400" b="1" dirty="0" smtClean="0">
                <a:solidFill>
                  <a:srgbClr val="325577"/>
                </a:solidFill>
                <a:latin typeface="Arial"/>
              </a:rPr>
              <a:t> Park </a:t>
            </a:r>
            <a:r>
              <a:rPr lang="es-ES_tradnl" sz="2400" dirty="0" smtClean="0">
                <a:solidFill>
                  <a:srgbClr val="325577"/>
                </a:solidFill>
                <a:latin typeface="Arial"/>
              </a:rPr>
              <a:t>en </a:t>
            </a:r>
            <a:r>
              <a:rPr lang="es-ES_tradnl" sz="2400" b="1" dirty="0" smtClean="0">
                <a:solidFill>
                  <a:srgbClr val="325577"/>
                </a:solidFill>
                <a:latin typeface="Arial"/>
              </a:rPr>
              <a:t>Silicon Valley </a:t>
            </a:r>
            <a:r>
              <a:rPr lang="es-ES_tradnl" sz="2400" dirty="0" smtClean="0">
                <a:solidFill>
                  <a:srgbClr val="325577"/>
                </a:solidFill>
                <a:latin typeface="Arial"/>
              </a:rPr>
              <a:t>con la posibilidad de recibir inversión e incubar su proyecto en </a:t>
            </a:r>
            <a:r>
              <a:rPr lang="es-ES_tradnl" sz="2400" b="1" dirty="0" smtClean="0">
                <a:solidFill>
                  <a:srgbClr val="325577"/>
                </a:solidFill>
                <a:latin typeface="Arial"/>
              </a:rPr>
              <a:t>SU LABS </a:t>
            </a:r>
            <a:endParaRPr lang="es-ES_tradnl" sz="2400" dirty="0" smtClean="0">
              <a:solidFill>
                <a:srgbClr val="325577"/>
              </a:solidFill>
              <a:latin typeface="Arial"/>
            </a:endParaRPr>
          </a:p>
          <a:p>
            <a:pPr algn="just"/>
            <a:endParaRPr lang="es-ES_tradnl" sz="2400" dirty="0">
              <a:solidFill>
                <a:srgbClr val="325577"/>
              </a:solidFill>
              <a:latin typeface="Arial"/>
            </a:endParaRPr>
          </a:p>
          <a:p>
            <a:endParaRPr lang="es-ES_tradnl" sz="2200" dirty="0">
              <a:solidFill>
                <a:srgbClr val="32557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295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_Logo_Horiz_Stacked_Col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682996" cy="106176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796334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rgbClr val="325577"/>
                </a:solidFill>
                <a:latin typeface="Arial"/>
              </a:rPr>
              <a:t>Singularity</a:t>
            </a:r>
            <a:r>
              <a:rPr lang="es-ES_tradnl" sz="2800" b="1" dirty="0" smtClean="0">
                <a:solidFill>
                  <a:srgbClr val="325577"/>
                </a:solidFill>
                <a:latin typeface="Arial"/>
              </a:rPr>
              <a:t> </a:t>
            </a:r>
            <a:r>
              <a:rPr lang="es-ES_tradnl" sz="2800" b="1" dirty="0" err="1" smtClean="0">
                <a:solidFill>
                  <a:srgbClr val="325577"/>
                </a:solidFill>
                <a:latin typeface="Arial"/>
              </a:rPr>
              <a:t>University</a:t>
            </a:r>
            <a:endParaRPr lang="es-ES_tradnl" sz="2800" b="1" dirty="0">
              <a:solidFill>
                <a:srgbClr val="325577"/>
              </a:solidFill>
              <a:latin typeface="Arial"/>
            </a:endParaRPr>
          </a:p>
          <a:p>
            <a:pPr algn="ctr"/>
            <a:r>
              <a:rPr lang="es-ES_tradnl" sz="2800" b="1" dirty="0" smtClean="0">
                <a:solidFill>
                  <a:srgbClr val="325577"/>
                </a:solidFill>
                <a:latin typeface="Arial"/>
              </a:rPr>
              <a:t>NASA </a:t>
            </a:r>
            <a:r>
              <a:rPr lang="es-ES_tradnl" sz="2800" b="1" dirty="0" err="1" smtClean="0">
                <a:solidFill>
                  <a:srgbClr val="325577"/>
                </a:solidFill>
                <a:latin typeface="Arial"/>
              </a:rPr>
              <a:t>Research</a:t>
            </a:r>
            <a:r>
              <a:rPr lang="es-ES_tradnl" sz="2800" b="1" dirty="0" smtClean="0">
                <a:solidFill>
                  <a:srgbClr val="325577"/>
                </a:solidFill>
                <a:latin typeface="Arial"/>
              </a:rPr>
              <a:t> Park</a:t>
            </a:r>
          </a:p>
          <a:p>
            <a:pPr algn="ctr"/>
            <a:r>
              <a:rPr lang="es-ES_tradnl" sz="2800" b="1" dirty="0" smtClean="0">
                <a:solidFill>
                  <a:srgbClr val="325577"/>
                </a:solidFill>
                <a:latin typeface="Arial"/>
              </a:rPr>
              <a:t> </a:t>
            </a:r>
            <a:r>
              <a:rPr lang="es-ES_tradnl" sz="2800" b="1" dirty="0" err="1" smtClean="0">
                <a:solidFill>
                  <a:srgbClr val="325577"/>
                </a:solidFill>
                <a:latin typeface="Arial"/>
              </a:rPr>
              <a:t>Silicon</a:t>
            </a:r>
            <a:r>
              <a:rPr lang="es-ES_tradnl" sz="2800" b="1" dirty="0" smtClean="0">
                <a:solidFill>
                  <a:srgbClr val="325577"/>
                </a:solidFill>
                <a:latin typeface="Arial"/>
              </a:rPr>
              <a:t> Valley</a:t>
            </a:r>
            <a:endParaRPr lang="en-US" sz="2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82" y="2163991"/>
            <a:ext cx="4934147" cy="35175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459" y="2163990"/>
            <a:ext cx="3786567" cy="17103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7112" y="4079903"/>
            <a:ext cx="3765271" cy="15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27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_Logo_Horiz_Stacked_Col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682996" cy="10617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36" y="3720109"/>
            <a:ext cx="3810000" cy="1058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23" y="2808369"/>
            <a:ext cx="3810000" cy="1058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314" y="1611064"/>
            <a:ext cx="3810000" cy="10583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998" y="2640395"/>
            <a:ext cx="3810000" cy="1058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169" y="4594609"/>
            <a:ext cx="3810000" cy="1058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1169" y="3634589"/>
            <a:ext cx="3810000" cy="10583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111" y="4690827"/>
            <a:ext cx="3003049" cy="8215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098" y="1638037"/>
            <a:ext cx="1491246" cy="10771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101901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Sponsors of Singularity University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26541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_Logo_Horiz_Stacked_Col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682996" cy="106176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0" y="110658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¿Como </a:t>
            </a:r>
            <a:r>
              <a:rPr lang="en-GB" sz="2800" b="1" dirty="0" err="1" smtClean="0">
                <a:solidFill>
                  <a:srgbClr val="325577"/>
                </a:solidFill>
                <a:latin typeface="Arial"/>
              </a:rPr>
              <a:t>impactar</a:t>
            </a:r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 </a:t>
            </a:r>
            <a:r>
              <a:rPr lang="en-GB" sz="2800" b="1" dirty="0" err="1" smtClean="0">
                <a:solidFill>
                  <a:srgbClr val="325577"/>
                </a:solidFill>
                <a:latin typeface="Arial"/>
              </a:rPr>
              <a:t>positivamente</a:t>
            </a:r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 la </a:t>
            </a:r>
            <a:r>
              <a:rPr lang="en-GB" sz="2800" b="1" dirty="0" err="1" smtClean="0">
                <a:solidFill>
                  <a:srgbClr val="325577"/>
                </a:solidFill>
                <a:latin typeface="Arial"/>
              </a:rPr>
              <a:t>vida</a:t>
            </a:r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 de mil </a:t>
            </a:r>
            <a:r>
              <a:rPr lang="en-GB" sz="2800" b="1" dirty="0" err="1" smtClean="0">
                <a:solidFill>
                  <a:srgbClr val="325577"/>
                </a:solidFill>
                <a:latin typeface="Arial"/>
              </a:rPr>
              <a:t>millones</a:t>
            </a:r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 de personas?</a:t>
            </a:r>
            <a:endParaRPr lang="en-GB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41256"/>
            <a:ext cx="9144000" cy="348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52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_Logo_Horiz_Stacked_Col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682996" cy="106176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89072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>
                <a:solidFill>
                  <a:srgbClr val="325577"/>
                </a:solidFill>
                <a:latin typeface="Arial"/>
              </a:rPr>
              <a:t>Fundadores de Singularity University</a:t>
            </a:r>
            <a:endParaRPr lang="es-ES_tradnl" sz="2800" b="1" dirty="0">
              <a:solidFill>
                <a:srgbClr val="325577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926" y="1615380"/>
            <a:ext cx="2425925" cy="30560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415" y="1621189"/>
            <a:ext cx="2341714" cy="305023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6600" y="4628655"/>
            <a:ext cx="51573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b="1" dirty="0" smtClean="0">
                <a:solidFill>
                  <a:srgbClr val="325577"/>
                </a:solidFill>
                <a:latin typeface="Arial"/>
              </a:rPr>
              <a:t>Prof. </a:t>
            </a:r>
            <a:r>
              <a:rPr lang="es-ES_tradnl" b="1" dirty="0" err="1" smtClean="0">
                <a:solidFill>
                  <a:srgbClr val="325577"/>
                </a:solidFill>
                <a:latin typeface="Arial"/>
              </a:rPr>
              <a:t>Ray</a:t>
            </a:r>
            <a:r>
              <a:rPr lang="es-ES_tradnl" b="1" dirty="0" smtClean="0">
                <a:solidFill>
                  <a:srgbClr val="325577"/>
                </a:solidFill>
                <a:latin typeface="Arial"/>
              </a:rPr>
              <a:t> </a:t>
            </a:r>
            <a:r>
              <a:rPr lang="es-ES_tradnl" b="1" dirty="0" err="1" smtClean="0">
                <a:solidFill>
                  <a:srgbClr val="325577"/>
                </a:solidFill>
                <a:latin typeface="Arial"/>
              </a:rPr>
              <a:t>Kurzweil</a:t>
            </a:r>
            <a:endParaRPr lang="es-ES_tradnl" b="1" dirty="0">
              <a:solidFill>
                <a:srgbClr val="325577"/>
              </a:solidFill>
              <a:latin typeface="Arial"/>
            </a:endParaRPr>
          </a:p>
          <a:p>
            <a:pPr algn="ctr"/>
            <a:r>
              <a:rPr lang="es-ES_tradnl" dirty="0">
                <a:solidFill>
                  <a:srgbClr val="325577"/>
                </a:solidFill>
                <a:latin typeface="Arial"/>
              </a:rPr>
              <a:t>Massachusetts Institute of </a:t>
            </a:r>
            <a:r>
              <a:rPr lang="es-ES_tradnl" dirty="0" err="1" smtClean="0">
                <a:solidFill>
                  <a:srgbClr val="325577"/>
                </a:solidFill>
                <a:latin typeface="Arial"/>
              </a:rPr>
              <a:t>Technology</a:t>
            </a:r>
            <a:r>
              <a:rPr lang="es-ES_tradnl" dirty="0" smtClean="0">
                <a:solidFill>
                  <a:srgbClr val="325577"/>
                </a:solidFill>
                <a:latin typeface="Arial"/>
              </a:rPr>
              <a:t> (</a:t>
            </a:r>
            <a:r>
              <a:rPr lang="es-ES_tradnl" dirty="0">
                <a:solidFill>
                  <a:srgbClr val="325577"/>
                </a:solidFill>
                <a:latin typeface="Arial"/>
              </a:rPr>
              <a:t>MIT)</a:t>
            </a:r>
          </a:p>
          <a:p>
            <a:pPr algn="ctr"/>
            <a:r>
              <a:rPr lang="es-ES_tradnl" dirty="0" smtClean="0">
                <a:solidFill>
                  <a:srgbClr val="325577"/>
                </a:solidFill>
                <a:latin typeface="Arial"/>
              </a:rPr>
              <a:t>Director of </a:t>
            </a:r>
            <a:r>
              <a:rPr lang="es-ES_tradnl" dirty="0" err="1" smtClean="0">
                <a:solidFill>
                  <a:srgbClr val="325577"/>
                </a:solidFill>
                <a:latin typeface="Arial"/>
              </a:rPr>
              <a:t>Engineering</a:t>
            </a:r>
            <a:r>
              <a:rPr lang="es-ES_tradnl" dirty="0" smtClean="0">
                <a:solidFill>
                  <a:srgbClr val="325577"/>
                </a:solidFill>
                <a:latin typeface="Arial"/>
              </a:rPr>
              <a:t> at Google</a:t>
            </a:r>
            <a:endParaRPr lang="es-ES_tradnl" dirty="0">
              <a:solidFill>
                <a:srgbClr val="325577"/>
              </a:solidFill>
              <a:latin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37986" y="4616677"/>
            <a:ext cx="51573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b="1" dirty="0" smtClean="0">
                <a:solidFill>
                  <a:srgbClr val="325577"/>
                </a:solidFill>
                <a:latin typeface="Arial"/>
              </a:rPr>
              <a:t>Dr. Peter </a:t>
            </a:r>
            <a:r>
              <a:rPr lang="es-ES_tradnl" b="1" dirty="0" err="1" smtClean="0">
                <a:solidFill>
                  <a:srgbClr val="325577"/>
                </a:solidFill>
                <a:latin typeface="Arial"/>
              </a:rPr>
              <a:t>Diamandis</a:t>
            </a:r>
            <a:endParaRPr lang="es-ES_tradnl" b="1" dirty="0">
              <a:solidFill>
                <a:srgbClr val="325577"/>
              </a:solidFill>
              <a:latin typeface="Arial"/>
            </a:endParaRPr>
          </a:p>
          <a:p>
            <a:pPr algn="ctr"/>
            <a:r>
              <a:rPr lang="es-ES_tradnl" dirty="0" smtClean="0">
                <a:solidFill>
                  <a:srgbClr val="325577"/>
                </a:solidFill>
                <a:latin typeface="Arial"/>
              </a:rPr>
              <a:t>Harvard / MIT</a:t>
            </a:r>
            <a:endParaRPr lang="es-ES_tradnl" dirty="0">
              <a:solidFill>
                <a:srgbClr val="325577"/>
              </a:solidFill>
              <a:latin typeface="Arial"/>
            </a:endParaRPr>
          </a:p>
          <a:p>
            <a:pPr algn="ctr"/>
            <a:r>
              <a:rPr lang="es-ES_tradnl" dirty="0" smtClean="0">
                <a:solidFill>
                  <a:srgbClr val="325577"/>
                </a:solidFill>
                <a:latin typeface="Arial"/>
              </a:rPr>
              <a:t>Founder </a:t>
            </a:r>
            <a:r>
              <a:rPr lang="es-ES_tradnl" dirty="0" err="1" smtClean="0">
                <a:solidFill>
                  <a:srgbClr val="325577"/>
                </a:solidFill>
                <a:latin typeface="Arial"/>
              </a:rPr>
              <a:t>XPrize</a:t>
            </a:r>
            <a:endParaRPr lang="es-ES_tradnl" dirty="0">
              <a:solidFill>
                <a:srgbClr val="32557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4932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900113" y="-22490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 smtClean="0">
                <a:solidFill>
                  <a:srgbClr val="C00000"/>
                </a:solidFill>
              </a:rPr>
              <a:t>Netflix: Competencia en EEUU</a:t>
            </a:r>
            <a:endParaRPr lang="es-PE" sz="2800" b="1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79" y="542132"/>
            <a:ext cx="8044819" cy="480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68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_Logo_Horiz_Stacked_Col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682996" cy="106176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0" y="2109269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Singularity University </a:t>
            </a:r>
            <a:r>
              <a:rPr lang="en-GB" sz="2800" b="1" dirty="0" err="1" smtClean="0">
                <a:solidFill>
                  <a:srgbClr val="325577"/>
                </a:solidFill>
                <a:latin typeface="Arial"/>
              </a:rPr>
              <a:t>seleciona</a:t>
            </a:r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 80 </a:t>
            </a:r>
            <a:r>
              <a:rPr lang="en-GB" sz="2800" b="1" dirty="0" err="1" smtClean="0">
                <a:solidFill>
                  <a:srgbClr val="325577"/>
                </a:solidFill>
                <a:latin typeface="Arial"/>
              </a:rPr>
              <a:t>innovadores</a:t>
            </a:r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 de </a:t>
            </a:r>
            <a:r>
              <a:rPr lang="en-GB" sz="2800" b="1" dirty="0" err="1" smtClean="0">
                <a:solidFill>
                  <a:srgbClr val="325577"/>
                </a:solidFill>
                <a:latin typeface="Arial"/>
              </a:rPr>
              <a:t>todo</a:t>
            </a:r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 el </a:t>
            </a:r>
            <a:r>
              <a:rPr lang="en-GB" sz="2800" b="1" dirty="0" err="1" smtClean="0">
                <a:solidFill>
                  <a:srgbClr val="325577"/>
                </a:solidFill>
                <a:latin typeface="Arial"/>
              </a:rPr>
              <a:t>mundo</a:t>
            </a:r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 </a:t>
            </a:r>
            <a:r>
              <a:rPr lang="en-GB" sz="2800" b="1" dirty="0" err="1" smtClean="0">
                <a:solidFill>
                  <a:srgbClr val="325577"/>
                </a:solidFill>
                <a:latin typeface="Arial"/>
              </a:rPr>
              <a:t>para</a:t>
            </a:r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 </a:t>
            </a:r>
            <a:r>
              <a:rPr lang="en-GB" sz="2800" b="1" dirty="0" err="1" smtClean="0">
                <a:solidFill>
                  <a:srgbClr val="325577"/>
                </a:solidFill>
                <a:latin typeface="Arial"/>
              </a:rPr>
              <a:t>trabajar</a:t>
            </a:r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 con </a:t>
            </a:r>
            <a:r>
              <a:rPr lang="en-GB" sz="2800" b="1" dirty="0" err="1" smtClean="0">
                <a:solidFill>
                  <a:srgbClr val="325577"/>
                </a:solidFill>
                <a:latin typeface="Arial"/>
              </a:rPr>
              <a:t>tecnologias</a:t>
            </a:r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 </a:t>
            </a:r>
            <a:r>
              <a:rPr lang="en-GB" sz="2800" b="1" dirty="0" err="1" smtClean="0">
                <a:solidFill>
                  <a:srgbClr val="325577"/>
                </a:solidFill>
                <a:latin typeface="Arial"/>
              </a:rPr>
              <a:t>exponenciales</a:t>
            </a:r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 </a:t>
            </a:r>
            <a:r>
              <a:rPr lang="en-GB" sz="2800" b="1" dirty="0" err="1" smtClean="0">
                <a:solidFill>
                  <a:srgbClr val="325577"/>
                </a:solidFill>
                <a:latin typeface="Arial"/>
              </a:rPr>
              <a:t>por</a:t>
            </a:r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 10 </a:t>
            </a:r>
            <a:r>
              <a:rPr lang="en-GB" sz="2800" b="1" dirty="0" err="1" smtClean="0">
                <a:solidFill>
                  <a:srgbClr val="325577"/>
                </a:solidFill>
                <a:latin typeface="Arial"/>
              </a:rPr>
              <a:t>semanas</a:t>
            </a:r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 en Silicon Valley</a:t>
            </a:r>
            <a:endParaRPr lang="en-GB" sz="2800" b="1" dirty="0">
              <a:solidFill>
                <a:srgbClr val="32557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5462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_Logo_Horiz_Stacked_Col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682996" cy="106176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106177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Inteligencia Artificial y Robótica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69" y="2148634"/>
            <a:ext cx="3143056" cy="24934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705" y="1998987"/>
            <a:ext cx="5320397" cy="285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17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14" y="1798390"/>
            <a:ext cx="3243330" cy="1793371"/>
          </a:xfrm>
          <a:prstGeom prst="rect">
            <a:avLst/>
          </a:prstGeom>
        </p:spPr>
      </p:pic>
      <p:pic>
        <p:nvPicPr>
          <p:cNvPr id="5" name="Picture 4" descr="SU_Logo_Horiz_Stacked_Color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682996" cy="106176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106177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Biotecnología e Informática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778" y="1801240"/>
            <a:ext cx="4704366" cy="1960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979" y="3742785"/>
            <a:ext cx="2210694" cy="1579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9361" y="3732095"/>
            <a:ext cx="2543612" cy="15897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04" y="3668110"/>
            <a:ext cx="3244917" cy="165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5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_Logo_Horiz_Stacked_Col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682996" cy="106176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106177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Medicina y Neurociencias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57" y="2383813"/>
            <a:ext cx="4417952" cy="24499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773" y="2341993"/>
            <a:ext cx="4097214" cy="248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34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_Logo_Horiz_Stacked_Col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682996" cy="106176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106177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Nanotecnología y </a:t>
            </a:r>
            <a:r>
              <a:rPr lang="es-ES_tradnl" sz="3600" b="1" dirty="0">
                <a:solidFill>
                  <a:srgbClr val="325577"/>
                </a:solidFill>
                <a:latin typeface="Arial"/>
              </a:rPr>
              <a:t>F</a:t>
            </a:r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abricación </a:t>
            </a:r>
            <a:r>
              <a:rPr lang="es-ES_tradnl" sz="3600" b="1" dirty="0">
                <a:solidFill>
                  <a:srgbClr val="325577"/>
                </a:solidFill>
                <a:latin typeface="Arial"/>
              </a:rPr>
              <a:t>D</a:t>
            </a:r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igital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93" y="1827951"/>
            <a:ext cx="4025122" cy="3165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8255" y="1827951"/>
            <a:ext cx="4186708" cy="316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19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_Logo_Horiz_Stacked_Col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682996" cy="106176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106177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Redes y Sistemas de Cómputo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330" y="2168834"/>
            <a:ext cx="4645550" cy="2523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2187" y="2168837"/>
            <a:ext cx="3981087" cy="248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2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_Logo_Horiz_Stacked_Color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682996" cy="106176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106177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Ciencias Básicas y El Espacio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064" y="1814084"/>
            <a:ext cx="1840632" cy="22893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7227" y="1814083"/>
            <a:ext cx="2453307" cy="23064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5705" y="1833126"/>
            <a:ext cx="2250438" cy="17675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677" y="1831603"/>
            <a:ext cx="1782621" cy="1717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584" y="3600649"/>
            <a:ext cx="2362941" cy="15677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59" y="4077742"/>
            <a:ext cx="4246857" cy="1090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1328" y="3589958"/>
            <a:ext cx="2277644" cy="157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48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_Logo_Horiz_Stacked_Col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682996" cy="106176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249420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Entrenamiento y Herramientas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22893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_Logo_Horiz_Stacked_Col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682996" cy="106176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98693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Diseño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7277" y="3549909"/>
            <a:ext cx="3482821" cy="19817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7270" y="1692261"/>
            <a:ext cx="3482820" cy="18139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64556" y="51203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00" y="1692257"/>
            <a:ext cx="3882188" cy="18987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153" y="3595446"/>
            <a:ext cx="3830873" cy="189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70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_Logo_Horiz_Stacked_Col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682996" cy="106176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106177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Emprendimiento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400" y="2051164"/>
            <a:ext cx="4042071" cy="2844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012" y="2051164"/>
            <a:ext cx="3825677" cy="284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13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30" y="598979"/>
            <a:ext cx="7442781" cy="5055163"/>
          </a:xfrm>
          <a:prstGeom prst="rect">
            <a:avLst/>
          </a:prstGeom>
        </p:spPr>
      </p:pic>
      <p:sp>
        <p:nvSpPr>
          <p:cNvPr id="9" name="1 Título"/>
          <p:cNvSpPr txBox="1">
            <a:spLocks/>
          </p:cNvSpPr>
          <p:nvPr/>
        </p:nvSpPr>
        <p:spPr bwMode="auto">
          <a:xfrm>
            <a:off x="900113" y="-22490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 smtClean="0">
                <a:solidFill>
                  <a:srgbClr val="C00000"/>
                </a:solidFill>
              </a:rPr>
              <a:t>Netflix: Competencia Global</a:t>
            </a:r>
            <a:endParaRPr lang="es-PE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521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_Logo_Horiz_Stacked_Col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682996" cy="106176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106177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Economía y Finanzas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43" y="2191398"/>
            <a:ext cx="4367822" cy="2426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465" y="2191398"/>
            <a:ext cx="4411624" cy="251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82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_Logo_Horiz_Stacked_Col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682996" cy="106176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106177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Prospectiva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42" y="3719178"/>
            <a:ext cx="3631680" cy="1678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60" y="1785195"/>
            <a:ext cx="3614821" cy="18323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1340" y="1778544"/>
            <a:ext cx="3823097" cy="18390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03" y="3719178"/>
            <a:ext cx="3882547" cy="17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29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_Logo_Horiz_Stacked_Col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682996" cy="106176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106177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Políticas, Leyes y Ética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43" y="1966909"/>
            <a:ext cx="3944775" cy="30344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9139" y="1923584"/>
            <a:ext cx="3111726" cy="14521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6691" y="3442727"/>
            <a:ext cx="3074193" cy="176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93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_Logo_Horiz_Stacked_Col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682996" cy="106176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2494199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Solucionar los </a:t>
            </a:r>
          </a:p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Grandes Problemas de Mundo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7449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_Logo_Horiz_Stacked_Col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682996" cy="106176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106177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Alimentación</a:t>
            </a:r>
            <a:endParaRPr lang="en-US" sz="3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36" y="2993127"/>
            <a:ext cx="1874520" cy="1562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1054" y="1881393"/>
            <a:ext cx="5605040" cy="350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80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_Logo_Horiz_Stacked_Col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682996" cy="106176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106177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Pobreza</a:t>
            </a:r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36" y="2993127"/>
            <a:ext cx="1874520" cy="1562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935" y="2084510"/>
            <a:ext cx="5915242" cy="324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6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_Logo_Horiz_Stacked_Col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682996" cy="106176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106177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Medio Ambiente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36" y="2993127"/>
            <a:ext cx="1874520" cy="1562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2210" y="1935340"/>
            <a:ext cx="5339425" cy="339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23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_Logo_Horiz_Stacked_Col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682996" cy="106176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106177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Energía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36" y="2993127"/>
            <a:ext cx="1874520" cy="1562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191" y="1946030"/>
            <a:ext cx="5339426" cy="326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7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_Logo_Horiz_Stacked_Col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682996" cy="106176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106177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Educación</a:t>
            </a:r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36" y="2993127"/>
            <a:ext cx="1874520" cy="1562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013" y="2006149"/>
            <a:ext cx="5870916" cy="333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54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_Logo_Horiz_Stacked_Col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682996" cy="106176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106177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Salud</a:t>
            </a:r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36" y="2993127"/>
            <a:ext cx="1874520" cy="1562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3331" y="2092464"/>
            <a:ext cx="5477183" cy="302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74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900113" y="-22490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 smtClean="0">
                <a:solidFill>
                  <a:srgbClr val="C00000"/>
                </a:solidFill>
              </a:rPr>
              <a:t>INNOVAR O MORIR</a:t>
            </a:r>
            <a:endParaRPr lang="es-PE" sz="2800" b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3" y="545879"/>
            <a:ext cx="7280000" cy="513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33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_Logo_Horiz_Stacked_Col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682996" cy="106176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106177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Seguridad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36" y="2973842"/>
            <a:ext cx="1874520" cy="15813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3331" y="1879227"/>
            <a:ext cx="5502699" cy="337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94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_Logo_Horiz_Stacked_Col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682996" cy="106176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0" y="106177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Agua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36" y="2993127"/>
            <a:ext cx="1851660" cy="1562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1952" y="1967380"/>
            <a:ext cx="5119904" cy="32480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358488" y="157037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160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_Logo_Horiz_Stacked_Col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682996" cy="10617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633518"/>
            <a:ext cx="7150100" cy="16404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21570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Aceleradora de Startups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52561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_Logo_Horiz_Stacked_Col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682996" cy="10617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90" y="2552654"/>
            <a:ext cx="6956877" cy="264583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939453" y="2130764"/>
            <a:ext cx="2445038" cy="3466409"/>
            <a:chOff x="6939453" y="1466537"/>
            <a:chExt cx="2445038" cy="415969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2867" y="3597716"/>
              <a:ext cx="720090" cy="72009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32809" y="2513391"/>
              <a:ext cx="728980" cy="72898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83977" y="2550387"/>
              <a:ext cx="720090" cy="72009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7403" y="1499979"/>
              <a:ext cx="728980" cy="72898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35955" y="3588826"/>
              <a:ext cx="728980" cy="7289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42727" y="1466537"/>
              <a:ext cx="728980" cy="72898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6806" y="4618156"/>
              <a:ext cx="720090" cy="72898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32809" y="4592500"/>
              <a:ext cx="720090" cy="72898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106725" y="4255226"/>
              <a:ext cx="1036003" cy="3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 smtClean="0">
                  <a:solidFill>
                    <a:srgbClr val="325577"/>
                  </a:solidFill>
                  <a:latin typeface="Arial"/>
                </a:rPr>
                <a:t>Educación</a:t>
              </a:r>
              <a:endParaRPr lang="es-ES_tradnl" sz="1200" b="1" dirty="0">
                <a:solidFill>
                  <a:srgbClr val="325577"/>
                </a:solidFill>
                <a:latin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33634" y="3234696"/>
              <a:ext cx="1036003" cy="3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 smtClean="0">
                  <a:solidFill>
                    <a:srgbClr val="325577"/>
                  </a:solidFill>
                  <a:latin typeface="Arial"/>
                </a:rPr>
                <a:t>Energía</a:t>
              </a:r>
              <a:endParaRPr lang="es-ES_tradnl" sz="1200" b="1" dirty="0">
                <a:solidFill>
                  <a:srgbClr val="325577"/>
                </a:solidFill>
                <a:latin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939453" y="3219165"/>
              <a:ext cx="1348201" cy="3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 smtClean="0">
                  <a:solidFill>
                    <a:srgbClr val="325577"/>
                  </a:solidFill>
                  <a:latin typeface="Arial"/>
                </a:rPr>
                <a:t>Medio Ambiente</a:t>
              </a:r>
              <a:endParaRPr lang="es-ES_tradnl" sz="1200" b="1" dirty="0">
                <a:solidFill>
                  <a:srgbClr val="325577"/>
                </a:solidFill>
                <a:latin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947024" y="2151991"/>
              <a:ext cx="1140233" cy="3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 smtClean="0">
                  <a:solidFill>
                    <a:srgbClr val="325577"/>
                  </a:solidFill>
                  <a:latin typeface="Arial"/>
                </a:rPr>
                <a:t>Alimentación</a:t>
              </a:r>
              <a:endParaRPr lang="es-ES_tradnl" sz="1200" b="1" dirty="0">
                <a:solidFill>
                  <a:srgbClr val="325577"/>
                </a:solidFill>
                <a:latin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151402" y="2151991"/>
              <a:ext cx="1036003" cy="3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 smtClean="0">
                  <a:solidFill>
                    <a:srgbClr val="325577"/>
                  </a:solidFill>
                  <a:latin typeface="Arial"/>
                </a:rPr>
                <a:t>Pobreza</a:t>
              </a:r>
              <a:endParaRPr lang="es-ES_tradnl" sz="1200" b="1" dirty="0">
                <a:solidFill>
                  <a:srgbClr val="325577"/>
                </a:solidFill>
                <a:latin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348488" y="4256298"/>
              <a:ext cx="1036003" cy="3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 smtClean="0">
                  <a:solidFill>
                    <a:srgbClr val="325577"/>
                  </a:solidFill>
                  <a:latin typeface="Arial"/>
                </a:rPr>
                <a:t>Salud</a:t>
              </a:r>
              <a:endParaRPr lang="es-ES_tradnl" sz="1200" b="1" dirty="0">
                <a:solidFill>
                  <a:srgbClr val="325577"/>
                </a:solidFill>
                <a:latin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092348" y="5292758"/>
              <a:ext cx="1036003" cy="3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 smtClean="0">
                  <a:solidFill>
                    <a:srgbClr val="325577"/>
                  </a:solidFill>
                  <a:latin typeface="Arial"/>
                </a:rPr>
                <a:t>Seguridad</a:t>
              </a:r>
              <a:endParaRPr lang="es-ES_tradnl" sz="1200" b="1" dirty="0">
                <a:solidFill>
                  <a:srgbClr val="325577"/>
                </a:solidFill>
                <a:latin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334111" y="5293830"/>
              <a:ext cx="1036003" cy="3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b="1" dirty="0" smtClean="0">
                  <a:solidFill>
                    <a:srgbClr val="325577"/>
                  </a:solidFill>
                  <a:latin typeface="Arial"/>
                </a:rPr>
                <a:t>Agua</a:t>
              </a:r>
              <a:endParaRPr lang="es-ES_tradnl" sz="1200" b="1" dirty="0">
                <a:solidFill>
                  <a:srgbClr val="325577"/>
                </a:solidFill>
                <a:latin typeface="Arial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-1" y="1073179"/>
            <a:ext cx="918740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solidFill>
                  <a:srgbClr val="325577"/>
                </a:solidFill>
                <a:latin typeface="Arial"/>
              </a:rPr>
              <a:t>Programa de Soluciones Globales</a:t>
            </a:r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92789" y="1961623"/>
            <a:ext cx="6859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325577"/>
                </a:solidFill>
                <a:latin typeface="Arial"/>
              </a:rPr>
              <a:t>10 semanas en Silicon Valley</a:t>
            </a:r>
            <a:endParaRPr lang="es-ES_tradnl" sz="2400" b="1" dirty="0">
              <a:solidFill>
                <a:srgbClr val="32557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925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_Logo_Horiz_Stacked_Col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682996" cy="10617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98694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Competencias de Impacto Global</a:t>
            </a:r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" y="1626478"/>
            <a:ext cx="81026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98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_Logo_Horiz_Stacked_Col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682996" cy="10617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01528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300" b="1" dirty="0" smtClean="0">
                <a:solidFill>
                  <a:srgbClr val="325577"/>
                </a:solidFill>
                <a:latin typeface="Arial"/>
              </a:rPr>
              <a:t>GLOBAL IMPACT COMPETITION </a:t>
            </a:r>
          </a:p>
          <a:p>
            <a:pPr algn="ctr"/>
            <a:r>
              <a:rPr lang="es-ES_tradnl" sz="3300" b="1" dirty="0" smtClean="0">
                <a:solidFill>
                  <a:srgbClr val="325577"/>
                </a:solidFill>
                <a:latin typeface="Arial"/>
              </a:rPr>
              <a:t>PERU 2015</a:t>
            </a:r>
            <a:endParaRPr lang="en-US" sz="33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126" y="2184317"/>
            <a:ext cx="2716824" cy="2264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142" y="4098477"/>
            <a:ext cx="5114560" cy="154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3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_Logo_Horiz_Stacked_Col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682996" cy="10617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476949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300" b="1" dirty="0" smtClean="0">
                <a:solidFill>
                  <a:srgbClr val="325577"/>
                </a:solidFill>
                <a:latin typeface="Arial"/>
              </a:rPr>
              <a:t>GLOBAL IMPACT COMPETITION PERU </a:t>
            </a:r>
          </a:p>
          <a:p>
            <a:pPr algn="ctr"/>
            <a:r>
              <a:rPr lang="es-ES_tradnl" sz="3300" b="1" dirty="0" smtClean="0">
                <a:solidFill>
                  <a:srgbClr val="325577"/>
                </a:solidFill>
                <a:latin typeface="Arial"/>
              </a:rPr>
              <a:t>#GICPERU 2015</a:t>
            </a:r>
            <a:endParaRPr lang="en-US" sz="33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093949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Un articulo / blog post por semana.</a:t>
            </a:r>
          </a:p>
          <a:p>
            <a:pPr marL="742950" indent="-742950">
              <a:buFont typeface="+mj-lt"/>
              <a:buAutoNum type="arabicPeriod"/>
            </a:pPr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Ponencias en no menos de 10 colegios y universidades en Perú.</a:t>
            </a:r>
          </a:p>
          <a:p>
            <a:pPr marL="742950" indent="-742950">
              <a:buFont typeface="+mj-lt"/>
              <a:buAutoNum type="arabicPeriod"/>
            </a:pPr>
            <a:endParaRPr lang="es-ES_tradnl" sz="3600" b="1" dirty="0">
              <a:solidFill>
                <a:srgbClr val="325577"/>
              </a:solidFill>
              <a:latin typeface="Arial"/>
            </a:endParaRPr>
          </a:p>
          <a:p>
            <a:pPr marL="742950" indent="-742950">
              <a:buFont typeface="+mj-lt"/>
              <a:buAutoNum type="arabicPeriod"/>
            </a:pPr>
            <a:endParaRPr lang="es-ES_tradnl" sz="3600" b="1" dirty="0" smtClean="0">
              <a:solidFill>
                <a:srgbClr val="325577"/>
              </a:solidFill>
              <a:latin typeface="Arial"/>
            </a:endParaRPr>
          </a:p>
          <a:p>
            <a:endParaRPr lang="es-ES_tradnl" sz="3600" b="1" dirty="0" smtClean="0">
              <a:solidFill>
                <a:srgbClr val="325577"/>
              </a:solidFill>
              <a:latin typeface="Arial"/>
            </a:endParaRP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67617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227" b="1227"/>
          <a:stretch>
            <a:fillRect/>
          </a:stretch>
        </p:blipFill>
        <p:spPr>
          <a:xfrm>
            <a:off x="328067" y="1212272"/>
            <a:ext cx="8578088" cy="3931348"/>
          </a:xfrm>
        </p:spPr>
      </p:pic>
      <p:sp>
        <p:nvSpPr>
          <p:cNvPr id="5" name="TextBox 4"/>
          <p:cNvSpPr txBox="1"/>
          <p:nvPr/>
        </p:nvSpPr>
        <p:spPr>
          <a:xfrm>
            <a:off x="0" y="21988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GANDORES GIC PERU 2015</a:t>
            </a:r>
          </a:p>
        </p:txBody>
      </p:sp>
    </p:spTree>
    <p:extLst>
      <p:ext uri="{BB962C8B-B14F-4D97-AF65-F5344CB8AC3E}">
        <p14:creationId xmlns:p14="http://schemas.microsoft.com/office/powerpoint/2010/main" val="4290464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83077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MONICA ABARCA</a:t>
            </a:r>
            <a:endParaRPr lang="es-ES_tradnl" sz="3600" b="1" dirty="0">
              <a:solidFill>
                <a:srgbClr val="325577"/>
              </a:solidFill>
              <a:latin typeface="Arial"/>
            </a:endParaRPr>
          </a:p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Startup “</a:t>
            </a:r>
            <a:r>
              <a:rPr lang="es-ES_tradnl" sz="3600" b="1" dirty="0" err="1" smtClean="0">
                <a:solidFill>
                  <a:srgbClr val="325577"/>
                </a:solidFill>
                <a:latin typeface="Arial"/>
              </a:rPr>
              <a:t>qAIRa</a:t>
            </a:r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70" y="1567117"/>
            <a:ext cx="3154298" cy="2498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848" y="1567117"/>
            <a:ext cx="3458769" cy="24987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196" y="4626968"/>
            <a:ext cx="2342732" cy="5711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407" y="4889594"/>
            <a:ext cx="1642151" cy="617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898" y="4397564"/>
            <a:ext cx="3430278" cy="605258"/>
          </a:xfrm>
          <a:prstGeom prst="rect">
            <a:avLst/>
          </a:prstGeom>
        </p:spPr>
      </p:pic>
      <p:pic>
        <p:nvPicPr>
          <p:cNvPr id="11" name="Picture 19" descr="https://encrypted-tbn1.google.com/images?q=tbn:ANd9GcSuqHlS3YrZLfxGh5sfSGnAOSekcS9W_QLs1gPyE0Aw-ziIl4Gkp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497" y="4571241"/>
            <a:ext cx="2775245" cy="69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590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6" y="4760894"/>
            <a:ext cx="3133702" cy="7250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633" y="4888243"/>
            <a:ext cx="2169370" cy="5288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5546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ADOLFO VALDIVIESO</a:t>
            </a:r>
            <a:endParaRPr lang="es-ES_tradnl" sz="3600" b="1" dirty="0">
              <a:solidFill>
                <a:srgbClr val="325577"/>
              </a:solidFill>
              <a:latin typeface="Arial"/>
            </a:endParaRPr>
          </a:p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Startup “</a:t>
            </a:r>
            <a:r>
              <a:rPr lang="es-ES_tradnl" sz="3600" b="1" dirty="0" err="1" smtClean="0">
                <a:solidFill>
                  <a:srgbClr val="325577"/>
                </a:solidFill>
                <a:latin typeface="Arial"/>
              </a:rPr>
              <a:t>Tullpi</a:t>
            </a:r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”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1481"/>
            <a:ext cx="9144000" cy="3425122"/>
          </a:xfrm>
          <a:prstGeom prst="rect">
            <a:avLst/>
          </a:prstGeom>
        </p:spPr>
      </p:pic>
      <p:pic>
        <p:nvPicPr>
          <p:cNvPr id="9" name="Picture 19" descr="https://encrypted-tbn1.google.com/images?q=tbn:ANd9GcSuqHlS3YrZLfxGh5sfSGnAOSekcS9W_QLs1gPyE0Aw-ziIl4Gkp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566" y="4715362"/>
            <a:ext cx="3346262" cy="83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141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900113" y="-22490"/>
            <a:ext cx="8229600" cy="95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s-MX" sz="2800" b="1" dirty="0" smtClean="0">
                <a:solidFill>
                  <a:srgbClr val="C00000"/>
                </a:solidFill>
              </a:rPr>
              <a:t>INNOVAR O MORIR</a:t>
            </a:r>
            <a:endParaRPr lang="es-PE" sz="2800" b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501"/>
            <a:ext cx="9144000" cy="521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43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9659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>
                <a:solidFill>
                  <a:srgbClr val="325577"/>
                </a:solidFill>
                <a:latin typeface="Arial"/>
              </a:rPr>
              <a:t>GANDORES GIC PERU </a:t>
            </a:r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2016</a:t>
            </a:r>
            <a:endParaRPr lang="es-ES_tradnl" sz="3600" b="1" dirty="0">
              <a:solidFill>
                <a:srgbClr val="325577"/>
              </a:solidFill>
              <a:latin typeface="Arial"/>
            </a:endParaRPr>
          </a:p>
        </p:txBody>
      </p:sp>
      <p:pic>
        <p:nvPicPr>
          <p:cNvPr id="3" name="Picture 2" descr="ganadores 2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99" y="955620"/>
            <a:ext cx="8162920" cy="42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43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546" y="1249554"/>
            <a:ext cx="6223495" cy="43070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7264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BENITO JUAREZ</a:t>
            </a:r>
            <a:endParaRPr lang="es-ES_tradnl" sz="3600" b="1" dirty="0">
              <a:solidFill>
                <a:srgbClr val="325577"/>
              </a:solidFill>
              <a:latin typeface="Arial"/>
            </a:endParaRPr>
          </a:p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Startup “</a:t>
            </a:r>
            <a:r>
              <a:rPr lang="es-ES_tradnl" sz="3600" b="1" dirty="0" err="1" smtClean="0">
                <a:solidFill>
                  <a:srgbClr val="325577"/>
                </a:solidFill>
                <a:latin typeface="Arial"/>
              </a:rPr>
              <a:t>Nutrigene</a:t>
            </a:r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0165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46265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NOHELIA MERINO</a:t>
            </a:r>
            <a:endParaRPr lang="es-ES_tradnl" sz="3600" b="1" dirty="0">
              <a:solidFill>
                <a:srgbClr val="325577"/>
              </a:solidFill>
              <a:latin typeface="Arial"/>
            </a:endParaRPr>
          </a:p>
          <a:p>
            <a:pPr algn="ctr"/>
            <a:r>
              <a:rPr lang="es-ES_tradnl" sz="3600" b="1" dirty="0" err="1" smtClean="0">
                <a:solidFill>
                  <a:srgbClr val="325577"/>
                </a:solidFill>
                <a:latin typeface="Arial"/>
              </a:rPr>
              <a:t>Proyecto“</a:t>
            </a:r>
            <a:r>
              <a:rPr lang="es-ES_tradnl" sz="3600" b="1" dirty="0" err="1" smtClean="0">
                <a:solidFill>
                  <a:srgbClr val="325577"/>
                </a:solidFill>
                <a:latin typeface="Arial"/>
              </a:rPr>
              <a:t>CanSat</a:t>
            </a:r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729" y="1521203"/>
            <a:ext cx="7008293" cy="404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2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9659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dirty="0" smtClean="0">
                <a:solidFill>
                  <a:srgbClr val="325577"/>
                </a:solidFill>
                <a:latin typeface="Arial"/>
              </a:rPr>
              <a:t>#GICPERU 2017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345429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Agenda </a:t>
            </a:r>
            <a:r>
              <a:rPr lang="en-GB" sz="2800" b="1" dirty="0" err="1" smtClean="0">
                <a:solidFill>
                  <a:srgbClr val="325577"/>
                </a:solidFill>
                <a:latin typeface="Arial"/>
              </a:rPr>
              <a:t>Tentativa</a:t>
            </a:r>
            <a:endParaRPr lang="en-GB" sz="2800" b="1" dirty="0" smtClean="0">
              <a:solidFill>
                <a:srgbClr val="325577"/>
              </a:solidFill>
              <a:latin typeface="Arial"/>
            </a:endParaRPr>
          </a:p>
          <a:p>
            <a:pPr algn="ctr"/>
            <a:endParaRPr lang="en-GB" sz="2800" b="1" dirty="0">
              <a:solidFill>
                <a:srgbClr val="325577"/>
              </a:solidFill>
              <a:latin typeface="Arial"/>
            </a:endParaRPr>
          </a:p>
          <a:p>
            <a:r>
              <a:rPr lang="en-GB" sz="2800" b="1" dirty="0" err="1" smtClean="0">
                <a:solidFill>
                  <a:srgbClr val="325577"/>
                </a:solidFill>
                <a:latin typeface="Arial"/>
              </a:rPr>
              <a:t>Anuncio</a:t>
            </a:r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 de </a:t>
            </a:r>
            <a:r>
              <a:rPr lang="en-GB" sz="2800" b="1" dirty="0" err="1" smtClean="0">
                <a:solidFill>
                  <a:srgbClr val="325577"/>
                </a:solidFill>
                <a:latin typeface="Arial"/>
              </a:rPr>
              <a:t>Competencia</a:t>
            </a:r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:		</a:t>
            </a:r>
            <a:r>
              <a:rPr lang="en-GB" sz="2800" b="1" dirty="0" err="1" smtClean="0">
                <a:solidFill>
                  <a:srgbClr val="325577"/>
                </a:solidFill>
                <a:latin typeface="Arial"/>
              </a:rPr>
              <a:t>Noviembre</a:t>
            </a:r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 2016</a:t>
            </a:r>
          </a:p>
          <a:p>
            <a:r>
              <a:rPr lang="en-GB" sz="2800" b="1" dirty="0" err="1" smtClean="0">
                <a:solidFill>
                  <a:srgbClr val="325577"/>
                </a:solidFill>
                <a:latin typeface="Arial"/>
              </a:rPr>
              <a:t>Apertura</a:t>
            </a:r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 de </a:t>
            </a:r>
            <a:r>
              <a:rPr lang="en-GB" sz="2800" b="1" dirty="0" err="1" smtClean="0">
                <a:solidFill>
                  <a:srgbClr val="325577"/>
                </a:solidFill>
                <a:latin typeface="Arial"/>
              </a:rPr>
              <a:t>Postulaciones</a:t>
            </a:r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:	</a:t>
            </a:r>
            <a:r>
              <a:rPr lang="en-GB" sz="2800" b="1" dirty="0" err="1" smtClean="0">
                <a:solidFill>
                  <a:srgbClr val="325577"/>
                </a:solidFill>
                <a:latin typeface="Arial"/>
              </a:rPr>
              <a:t>Diciembre</a:t>
            </a:r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 2016</a:t>
            </a:r>
          </a:p>
          <a:p>
            <a:r>
              <a:rPr lang="en-GB" sz="2800" b="1" dirty="0" err="1" smtClean="0">
                <a:solidFill>
                  <a:srgbClr val="325577"/>
                </a:solidFill>
                <a:latin typeface="Arial"/>
              </a:rPr>
              <a:t>Cierre</a:t>
            </a:r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 de </a:t>
            </a:r>
            <a:r>
              <a:rPr lang="en-GB" sz="2800" b="1" dirty="0" err="1" smtClean="0">
                <a:solidFill>
                  <a:srgbClr val="325577"/>
                </a:solidFill>
                <a:latin typeface="Arial"/>
              </a:rPr>
              <a:t>Postulaciones</a:t>
            </a:r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:		</a:t>
            </a:r>
            <a:r>
              <a:rPr lang="en-GB" sz="2800" b="1" dirty="0" err="1" smtClean="0">
                <a:solidFill>
                  <a:srgbClr val="325577"/>
                </a:solidFill>
                <a:latin typeface="Arial"/>
              </a:rPr>
              <a:t>Enero</a:t>
            </a:r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 2017</a:t>
            </a:r>
          </a:p>
          <a:p>
            <a:r>
              <a:rPr lang="en-GB" sz="2800" b="1" dirty="0" err="1" smtClean="0">
                <a:solidFill>
                  <a:srgbClr val="325577"/>
                </a:solidFill>
                <a:latin typeface="Arial"/>
              </a:rPr>
              <a:t>Anuncio</a:t>
            </a:r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 de </a:t>
            </a:r>
            <a:r>
              <a:rPr lang="en-GB" sz="2800" b="1" dirty="0" err="1" smtClean="0">
                <a:solidFill>
                  <a:srgbClr val="325577"/>
                </a:solidFill>
                <a:latin typeface="Arial"/>
              </a:rPr>
              <a:t>Finalistas</a:t>
            </a:r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:			</a:t>
            </a:r>
            <a:r>
              <a:rPr lang="en-GB" sz="2800" b="1" dirty="0" err="1" smtClean="0">
                <a:solidFill>
                  <a:srgbClr val="325577"/>
                </a:solidFill>
                <a:latin typeface="Arial"/>
              </a:rPr>
              <a:t>Febrero</a:t>
            </a:r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 2017</a:t>
            </a:r>
          </a:p>
          <a:p>
            <a:r>
              <a:rPr lang="en-GB" sz="2800" b="1" dirty="0" err="1" smtClean="0">
                <a:solidFill>
                  <a:srgbClr val="325577"/>
                </a:solidFill>
                <a:latin typeface="Arial"/>
              </a:rPr>
              <a:t>Selección</a:t>
            </a:r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 de </a:t>
            </a:r>
            <a:r>
              <a:rPr lang="en-GB" sz="2800" b="1" dirty="0" err="1" smtClean="0">
                <a:solidFill>
                  <a:srgbClr val="325577"/>
                </a:solidFill>
                <a:latin typeface="Arial"/>
              </a:rPr>
              <a:t>Ganadores</a:t>
            </a:r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:		</a:t>
            </a:r>
            <a:r>
              <a:rPr lang="en-GB" sz="2800" b="1" dirty="0" err="1" smtClean="0">
                <a:solidFill>
                  <a:srgbClr val="325577"/>
                </a:solidFill>
                <a:latin typeface="Arial"/>
              </a:rPr>
              <a:t>Marzo</a:t>
            </a:r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 2017</a:t>
            </a:r>
          </a:p>
          <a:p>
            <a:endParaRPr lang="en-GB" sz="2800" b="1" dirty="0">
              <a:solidFill>
                <a:srgbClr val="325577"/>
              </a:solidFill>
              <a:latin typeface="Arial"/>
            </a:endParaRPr>
          </a:p>
          <a:p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GSP 2017 -  </a:t>
            </a:r>
            <a:r>
              <a:rPr lang="en-GB" sz="2800" b="1" dirty="0" err="1" smtClean="0">
                <a:solidFill>
                  <a:srgbClr val="325577"/>
                </a:solidFill>
                <a:latin typeface="Arial"/>
              </a:rPr>
              <a:t>Junio</a:t>
            </a:r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 a </a:t>
            </a:r>
            <a:r>
              <a:rPr lang="en-GB" sz="2800" b="1" dirty="0" err="1" smtClean="0">
                <a:solidFill>
                  <a:srgbClr val="325577"/>
                </a:solidFill>
                <a:latin typeface="Arial"/>
              </a:rPr>
              <a:t>Agosto</a:t>
            </a:r>
            <a:r>
              <a:rPr lang="en-GB" sz="2800" b="1" dirty="0" smtClean="0">
                <a:solidFill>
                  <a:srgbClr val="325577"/>
                </a:solidFill>
                <a:latin typeface="Arial"/>
              </a:rPr>
              <a:t> del 2017</a:t>
            </a:r>
          </a:p>
        </p:txBody>
      </p:sp>
    </p:spTree>
    <p:extLst>
      <p:ext uri="{BB962C8B-B14F-4D97-AF65-F5344CB8AC3E}">
        <p14:creationId xmlns:p14="http://schemas.microsoft.com/office/powerpoint/2010/main" val="1679958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n-sociedad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025" y="1"/>
            <a:ext cx="10234644" cy="5807407"/>
          </a:xfrm>
          <a:prstGeom prst="rect">
            <a:avLst/>
          </a:prstGeom>
        </p:spPr>
      </p:pic>
      <p:sp>
        <p:nvSpPr>
          <p:cNvPr id="6" name="CuadroTexto 9"/>
          <p:cNvSpPr txBox="1"/>
          <p:nvPr/>
        </p:nvSpPr>
        <p:spPr>
          <a:xfrm>
            <a:off x="149405" y="3564836"/>
            <a:ext cx="9132328" cy="1846659"/>
          </a:xfrm>
          <a:prstGeom prst="rect">
            <a:avLst/>
          </a:prstGeom>
          <a:solidFill>
            <a:srgbClr val="000000">
              <a:alpha val="64000"/>
            </a:srgbClr>
          </a:solidFill>
        </p:spPr>
        <p:txBody>
          <a:bodyPr wrap="square" rtlCol="0">
            <a:spAutoFit/>
          </a:bodyPr>
          <a:lstStyle/>
          <a:p>
            <a:r>
              <a:rPr lang="es-PE" sz="3800" dirty="0" smtClean="0">
                <a:solidFill>
                  <a:schemeClr val="bg1"/>
                </a:solidFill>
              </a:rPr>
              <a:t>La </a:t>
            </a:r>
            <a:r>
              <a:rPr lang="es-PE" sz="3800" dirty="0" smtClean="0">
                <a:solidFill>
                  <a:schemeClr val="bg1"/>
                </a:solidFill>
              </a:rPr>
              <a:t>riqueza del Perú no está en las minas de oro, sino en las </a:t>
            </a:r>
            <a:r>
              <a:rPr lang="es-PE" sz="3800" b="1" dirty="0" smtClean="0">
                <a:solidFill>
                  <a:srgbClr val="FFFF00"/>
                </a:solidFill>
              </a:rPr>
              <a:t>mentes de oro </a:t>
            </a:r>
            <a:r>
              <a:rPr lang="es-PE" sz="3800" dirty="0" smtClean="0">
                <a:solidFill>
                  <a:schemeClr val="bg1"/>
                </a:solidFill>
              </a:rPr>
              <a:t>de sus </a:t>
            </a:r>
            <a:r>
              <a:rPr lang="es-PE" sz="3800" dirty="0" smtClean="0">
                <a:solidFill>
                  <a:schemeClr val="bg1"/>
                </a:solidFill>
              </a:rPr>
              <a:t>emprendedores - @</a:t>
            </a:r>
            <a:r>
              <a:rPr lang="es-PE" sz="3800" dirty="0" smtClean="0">
                <a:solidFill>
                  <a:schemeClr val="bg1"/>
                </a:solidFill>
              </a:rPr>
              <a:t>urteaga</a:t>
            </a:r>
            <a:endParaRPr lang="es-PE" sz="3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26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0892" y="4797115"/>
            <a:ext cx="8372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325577"/>
                </a:solidFill>
                <a:latin typeface="Arial"/>
              </a:rPr>
              <a:t>Gary Urteaga	</a:t>
            </a:r>
          </a:p>
          <a:p>
            <a:pPr algn="ctr"/>
            <a:r>
              <a:rPr lang="en-US" sz="2400" b="1" dirty="0" smtClean="0">
                <a:solidFill>
                  <a:srgbClr val="325577"/>
                </a:solidFill>
                <a:latin typeface="Arial"/>
              </a:rPr>
              <a:t>Twitter: @</a:t>
            </a:r>
            <a:r>
              <a:rPr lang="en-US" sz="2400" b="1" dirty="0" err="1" smtClean="0">
                <a:solidFill>
                  <a:srgbClr val="325577"/>
                </a:solidFill>
                <a:latin typeface="Arial"/>
              </a:rPr>
              <a:t>urteaga</a:t>
            </a:r>
            <a:endParaRPr lang="es-ES_tradnl" sz="2000" dirty="0" smtClean="0">
              <a:solidFill>
                <a:srgbClr val="325577"/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139" y="208362"/>
            <a:ext cx="5262959" cy="26491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549" y="2936879"/>
            <a:ext cx="4685158" cy="121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71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4917</TotalTime>
  <Words>1437</Words>
  <Application>Microsoft Macintosh PowerPoint</Application>
  <PresentationFormat>On-screen Show (16:10)</PresentationFormat>
  <Paragraphs>306</Paragraphs>
  <Slides>95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HOLOSENS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Urteaga</dc:creator>
  <cp:lastModifiedBy>Gary Urteaga</cp:lastModifiedBy>
  <cp:revision>155</cp:revision>
  <cp:lastPrinted>2015-01-30T21:13:00Z</cp:lastPrinted>
  <dcterms:created xsi:type="dcterms:W3CDTF">2014-03-01T13:34:38Z</dcterms:created>
  <dcterms:modified xsi:type="dcterms:W3CDTF">2016-11-15T02:32:32Z</dcterms:modified>
</cp:coreProperties>
</file>